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405" r:id="rId2"/>
    <p:sldId id="424" r:id="rId3"/>
    <p:sldId id="409" r:id="rId4"/>
    <p:sldId id="407" r:id="rId5"/>
    <p:sldId id="410" r:id="rId6"/>
    <p:sldId id="408" r:id="rId7"/>
    <p:sldId id="425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2" r:id="rId18"/>
    <p:sldId id="421" r:id="rId19"/>
    <p:sldId id="423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</p:sldIdLst>
  <p:sldSz cx="9144000" cy="6858000" type="screen4x3"/>
  <p:notesSz cx="6799263" cy="99298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BB0"/>
    <a:srgbClr val="0000FF"/>
    <a:srgbClr val="99CCFF"/>
    <a:srgbClr val="CCECFF"/>
    <a:srgbClr val="6699FF"/>
    <a:srgbClr val="663300"/>
    <a:srgbClr val="80808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 autoAdjust="0"/>
    <p:restoredTop sz="95187" autoAdjust="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HX-9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8-4F84-9E9D-4E6109B80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200256"/>
        <c:axId val="127718144"/>
      </c:radarChart>
      <c:catAx>
        <c:axId val="127200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7718144"/>
        <c:crosses val="autoZero"/>
        <c:auto val="1"/>
        <c:lblAlgn val="ctr"/>
        <c:lblOffset val="100"/>
        <c:noMultiLvlLbl val="0"/>
      </c:catAx>
      <c:valAx>
        <c:axId val="127718144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2720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HP9600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8-48D5-B3EA-5814A1647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32480"/>
        <c:axId val="167342464"/>
      </c:radarChart>
      <c:catAx>
        <c:axId val="167332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342464"/>
        <c:crosses val="autoZero"/>
        <c:auto val="1"/>
        <c:lblAlgn val="ctr"/>
        <c:lblOffset val="100"/>
        <c:noMultiLvlLbl val="0"/>
      </c:catAx>
      <c:valAx>
        <c:axId val="167342464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733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9080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F-4482-BA2F-2C78E26D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058752"/>
        <c:axId val="156060288"/>
      </c:radarChart>
      <c:catAx>
        <c:axId val="156058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6060288"/>
        <c:crosses val="autoZero"/>
        <c:auto val="1"/>
        <c:lblAlgn val="ctr"/>
        <c:lblOffset val="100"/>
        <c:noMultiLvlLbl val="0"/>
      </c:catAx>
      <c:valAx>
        <c:axId val="156060288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560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9080A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C-4104-A555-99D7F5736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152384"/>
        <c:axId val="157154688"/>
      </c:radarChart>
      <c:catAx>
        <c:axId val="157152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7154688"/>
        <c:crosses val="autoZero"/>
        <c:auto val="1"/>
        <c:lblAlgn val="ctr"/>
        <c:lblOffset val="100"/>
        <c:noMultiLvlLbl val="0"/>
      </c:catAx>
      <c:valAx>
        <c:axId val="157154688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5715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4080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C-4B28-8099-3B484384E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18944"/>
        <c:axId val="157620480"/>
      </c:radarChart>
      <c:catAx>
        <c:axId val="157618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7620480"/>
        <c:crosses val="autoZero"/>
        <c:auto val="1"/>
        <c:lblAlgn val="ctr"/>
        <c:lblOffset val="100"/>
        <c:noMultiLvlLbl val="0"/>
      </c:catAx>
      <c:valAx>
        <c:axId val="157620480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5761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4070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4-4A5D-9446-A3B76B115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56256"/>
        <c:axId val="157457792"/>
      </c:radarChart>
      <c:catAx>
        <c:axId val="157456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7457792"/>
        <c:crosses val="autoZero"/>
        <c:auto val="1"/>
        <c:lblAlgn val="ctr"/>
        <c:lblOffset val="100"/>
        <c:noMultiLvlLbl val="0"/>
      </c:catAx>
      <c:valAx>
        <c:axId val="157457792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5745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4075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5-4A9C-81E4-D1E713B73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76448"/>
        <c:axId val="147186432"/>
      </c:radarChart>
      <c:catAx>
        <c:axId val="147176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7186432"/>
        <c:crosses val="autoZero"/>
        <c:auto val="1"/>
        <c:lblAlgn val="ctr"/>
        <c:lblOffset val="100"/>
        <c:noMultiLvlLbl val="0"/>
      </c:catAx>
      <c:valAx>
        <c:axId val="147186432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4717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M202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A-44DE-9F50-FAD83DA44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87456"/>
        <c:axId val="147588992"/>
      </c:radarChart>
      <c:catAx>
        <c:axId val="147587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7588992"/>
        <c:crosses val="autoZero"/>
        <c:auto val="1"/>
        <c:lblAlgn val="ctr"/>
        <c:lblOffset val="100"/>
        <c:noMultiLvlLbl val="0"/>
      </c:catAx>
      <c:valAx>
        <c:axId val="147588992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4758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M201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5-4A07-97C4-3EC6FCC0F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797504"/>
        <c:axId val="147799040"/>
      </c:radarChart>
      <c:catAx>
        <c:axId val="147797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7799040"/>
        <c:crosses val="autoZero"/>
        <c:auto val="1"/>
        <c:lblAlgn val="ctr"/>
        <c:lblOffset val="100"/>
        <c:noMultiLvlLbl val="0"/>
      </c:catAx>
      <c:valAx>
        <c:axId val="147799040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4779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HX-9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F-47F9-B7FB-9DBD05658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204928"/>
        <c:axId val="148210816"/>
      </c:radarChart>
      <c:catAx>
        <c:axId val="148204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8210816"/>
        <c:crosses val="autoZero"/>
        <c:auto val="1"/>
        <c:lblAlgn val="ctr"/>
        <c:lblOffset val="100"/>
        <c:noMultiLvlLbl val="0"/>
      </c:catAx>
      <c:valAx>
        <c:axId val="148210816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4820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HX-9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B-4B43-882E-D9C2DE150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777920"/>
        <c:axId val="161779712"/>
      </c:radarChart>
      <c:catAx>
        <c:axId val="161777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779712"/>
        <c:crosses val="autoZero"/>
        <c:auto val="1"/>
        <c:lblAlgn val="ctr"/>
        <c:lblOffset val="100"/>
        <c:noMultiLvlLbl val="0"/>
      </c:catAx>
      <c:valAx>
        <c:axId val="161779712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177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HX-8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9-4ABE-9103-C7F39215D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43904"/>
        <c:axId val="165257984"/>
      </c:radarChart>
      <c:catAx>
        <c:axId val="165243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5257984"/>
        <c:crosses val="autoZero"/>
        <c:auto val="1"/>
        <c:lblAlgn val="ctr"/>
        <c:lblOffset val="100"/>
        <c:noMultiLvlLbl val="0"/>
      </c:catAx>
      <c:valAx>
        <c:axId val="165257984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524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HX-7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A-4E9F-BD80-03E5DEA43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327232"/>
        <c:axId val="165328768"/>
      </c:radarChart>
      <c:catAx>
        <c:axId val="165327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5328768"/>
        <c:crosses val="autoZero"/>
        <c:auto val="1"/>
        <c:lblAlgn val="ctr"/>
        <c:lblOffset val="100"/>
        <c:noMultiLvlLbl val="0"/>
      </c:catAx>
      <c:valAx>
        <c:axId val="165328768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532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HX-5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6-41D7-8446-B2B95F36C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95008"/>
        <c:axId val="165596544"/>
      </c:radarChart>
      <c:catAx>
        <c:axId val="165595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5596544"/>
        <c:crosses val="autoZero"/>
        <c:auto val="1"/>
        <c:lblAlgn val="ctr"/>
        <c:lblOffset val="100"/>
        <c:noMultiLvlLbl val="0"/>
      </c:catAx>
      <c:valAx>
        <c:axId val="165596544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559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HX-8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A-435F-90AD-BC1F1083A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28960"/>
        <c:axId val="166359424"/>
      </c:radarChart>
      <c:catAx>
        <c:axId val="166328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6359424"/>
        <c:crosses val="autoZero"/>
        <c:auto val="1"/>
        <c:lblAlgn val="ctr"/>
        <c:lblOffset val="100"/>
        <c:noMultiLvlLbl val="0"/>
      </c:catAx>
      <c:valAx>
        <c:axId val="166359424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632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XUP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C-4183-B819-D0DFC6917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11648"/>
        <c:axId val="164421632"/>
      </c:radarChart>
      <c:catAx>
        <c:axId val="164411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4421632"/>
        <c:crosses val="autoZero"/>
        <c:auto val="1"/>
        <c:lblAlgn val="ctr"/>
        <c:lblOffset val="100"/>
        <c:noMultiLvlLbl val="0"/>
      </c:catAx>
      <c:valAx>
        <c:axId val="164421632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441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I800W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8-469F-9426-48CBEFD12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740096"/>
        <c:axId val="164745984"/>
      </c:radarChart>
      <c:catAx>
        <c:axId val="164740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4745984"/>
        <c:crosses val="autoZero"/>
        <c:auto val="1"/>
        <c:lblAlgn val="ctr"/>
        <c:lblOffset val="100"/>
        <c:noMultiLvlLbl val="0"/>
      </c:catAx>
      <c:valAx>
        <c:axId val="164745984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6474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875HT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Physical</c:v>
                </c:pt>
                <c:pt idx="1">
                  <c:v>C/S</c:v>
                </c:pt>
                <c:pt idx="2">
                  <c:v>Thermal</c:v>
                </c:pt>
                <c:pt idx="3">
                  <c:v>NF3 Plasma</c:v>
                </c:pt>
                <c:pt idx="4">
                  <c:v>O2 Plasma</c:v>
                </c:pt>
                <c:pt idx="5">
                  <c:v>Purity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9-4245-AD95-B4C49258B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279296"/>
        <c:axId val="174326144"/>
      </c:radarChart>
      <c:catAx>
        <c:axId val="174279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4326144"/>
        <c:crosses val="autoZero"/>
        <c:auto val="1"/>
        <c:lblAlgn val="ctr"/>
        <c:lblOffset val="100"/>
        <c:noMultiLvlLbl val="0"/>
      </c:catAx>
      <c:valAx>
        <c:axId val="174326144"/>
        <c:scaling>
          <c:orientation val="maxMin"/>
          <c:max val="5"/>
          <c:min val="1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6350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ko-KR"/>
          </a:p>
        </c:txPr>
        <c:crossAx val="17427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D6D4EBA-91D2-463E-A369-047369B8B6FD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D304222-6FCC-4596-B7A8-545031F624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115536-EAA8-4519-92EF-3BA6EAD54D32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EA3D6C-50DF-4824-AF7D-97636269E8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476250"/>
            <a:ext cx="9144000" cy="2889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바탕" pitchFamily="18" charset="-127"/>
                <a:ea typeface="바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9134331-0C10-4055-8A7C-2DF28F184DE5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3F67485-0EC7-4F10-B698-AE56E23EFE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905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692150"/>
            <a:ext cx="8642350" cy="5616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1CDB81-CF78-4BEB-A8A0-2874FEE95B64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5CF71D8-98D9-4B46-BB53-865DB502C4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476250"/>
            <a:ext cx="9144000" cy="2889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04248" y="274638"/>
            <a:ext cx="2088232" cy="5851525"/>
          </a:xfrm>
          <a:prstGeom prst="rect">
            <a:avLst/>
          </a:prstGeom>
        </p:spPr>
        <p:txBody>
          <a:bodyPr vert="eaVert"/>
          <a:lstStyle>
            <a:lvl1pPr>
              <a:defRPr sz="1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1520" y="274638"/>
            <a:ext cx="6408712" cy="5851525"/>
          </a:xfrm>
          <a:prstGeom prst="rect">
            <a:avLst/>
          </a:prstGeom>
        </p:spPr>
        <p:txBody>
          <a:bodyPr vert="eaVert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71C30E4-24A6-4071-B4BF-D23B62705420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7923AE-B7C8-42D1-85CD-4EB3CA09F9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V="1">
            <a:off x="0" y="6453336"/>
            <a:ext cx="9144000" cy="40466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3608" y="371703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014 logo(PNG).png"/>
          <p:cNvPicPr>
            <a:picLocks noChangeAspect="1"/>
          </p:cNvPicPr>
          <p:nvPr userDrawn="1"/>
        </p:nvPicPr>
        <p:blipFill>
          <a:blip r:embed="rId2" cstate="print"/>
          <a:srcRect b="15990"/>
          <a:stretch>
            <a:fillRect/>
          </a:stretch>
        </p:blipFill>
        <p:spPr>
          <a:xfrm>
            <a:off x="4185358" y="6521820"/>
            <a:ext cx="796218" cy="269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5502" y="654151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ⓒ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MNE 2020. All Rights Reserved.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86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및 내용"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97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V="1">
            <a:off x="0" y="6453336"/>
            <a:ext cx="9144000" cy="40466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3608" y="371703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014 logo(PNG).png"/>
          <p:cNvPicPr>
            <a:picLocks noChangeAspect="1"/>
          </p:cNvPicPr>
          <p:nvPr userDrawn="1"/>
        </p:nvPicPr>
        <p:blipFill>
          <a:blip r:embed="rId2" cstate="print"/>
          <a:srcRect b="15990"/>
          <a:stretch>
            <a:fillRect/>
          </a:stretch>
        </p:blipFill>
        <p:spPr>
          <a:xfrm>
            <a:off x="4185358" y="6521820"/>
            <a:ext cx="796218" cy="269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5502" y="654151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ⓒ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MNE 2021. All Rights Reserved.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1520" y="6550063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original.png"/>
          <p:cNvPicPr>
            <a:picLocks noChangeAspect="1"/>
          </p:cNvPicPr>
          <p:nvPr userDrawn="1"/>
        </p:nvPicPr>
        <p:blipFill>
          <a:blip r:embed="rId3" cstate="print"/>
          <a:srcRect r="18196"/>
          <a:stretch>
            <a:fillRect/>
          </a:stretch>
        </p:blipFill>
        <p:spPr>
          <a:xfrm>
            <a:off x="5418856" y="0"/>
            <a:ext cx="3725144" cy="2276872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004048" y="0"/>
            <a:ext cx="4139952" cy="2276872"/>
          </a:xfrm>
          <a:prstGeom prst="rect">
            <a:avLst/>
          </a:prstGeom>
          <a:gradFill>
            <a:gsLst>
              <a:gs pos="41000">
                <a:schemeClr val="bg1"/>
              </a:gs>
              <a:gs pos="64999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12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V="1">
            <a:off x="0" y="6453336"/>
            <a:ext cx="9144000" cy="40466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3608" y="371703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014 logo(PNG).png"/>
          <p:cNvPicPr>
            <a:picLocks noChangeAspect="1"/>
          </p:cNvPicPr>
          <p:nvPr userDrawn="1"/>
        </p:nvPicPr>
        <p:blipFill>
          <a:blip r:embed="rId2" cstate="print"/>
          <a:srcRect b="15990"/>
          <a:stretch>
            <a:fillRect/>
          </a:stretch>
        </p:blipFill>
        <p:spPr>
          <a:xfrm>
            <a:off x="4185358" y="6521820"/>
            <a:ext cx="796218" cy="269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5502" y="654151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ⓒ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MNE 2021. All Rights Reserved.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1520" y="6550063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original.png"/>
          <p:cNvPicPr>
            <a:picLocks noChangeAspect="1"/>
          </p:cNvPicPr>
          <p:nvPr userDrawn="1"/>
        </p:nvPicPr>
        <p:blipFill>
          <a:blip r:embed="rId3" cstate="print"/>
          <a:srcRect r="18196"/>
          <a:stretch>
            <a:fillRect/>
          </a:stretch>
        </p:blipFill>
        <p:spPr>
          <a:xfrm>
            <a:off x="5418856" y="0"/>
            <a:ext cx="3725144" cy="2276872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004048" y="0"/>
            <a:ext cx="4139952" cy="2276872"/>
          </a:xfrm>
          <a:prstGeom prst="rect">
            <a:avLst/>
          </a:prstGeom>
          <a:gradFill>
            <a:gsLst>
              <a:gs pos="41000">
                <a:schemeClr val="bg1"/>
              </a:gs>
              <a:gs pos="64999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13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V="1">
            <a:off x="0" y="6453336"/>
            <a:ext cx="9144000" cy="40466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3608" y="371703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014 logo(PNG).png"/>
          <p:cNvPicPr>
            <a:picLocks noChangeAspect="1"/>
          </p:cNvPicPr>
          <p:nvPr userDrawn="1"/>
        </p:nvPicPr>
        <p:blipFill>
          <a:blip r:embed="rId2" cstate="print"/>
          <a:srcRect b="15990"/>
          <a:stretch>
            <a:fillRect/>
          </a:stretch>
        </p:blipFill>
        <p:spPr>
          <a:xfrm>
            <a:off x="4185358" y="6521820"/>
            <a:ext cx="796218" cy="269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5502" y="654151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ⓒ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MNE 2021. All Rights Reserved.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1520" y="6550063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original.png"/>
          <p:cNvPicPr>
            <a:picLocks noChangeAspect="1"/>
          </p:cNvPicPr>
          <p:nvPr userDrawn="1"/>
        </p:nvPicPr>
        <p:blipFill>
          <a:blip r:embed="rId3" cstate="print"/>
          <a:srcRect r="18196"/>
          <a:stretch>
            <a:fillRect/>
          </a:stretch>
        </p:blipFill>
        <p:spPr>
          <a:xfrm>
            <a:off x="5418856" y="0"/>
            <a:ext cx="3725144" cy="2276872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004048" y="0"/>
            <a:ext cx="4139952" cy="2276872"/>
          </a:xfrm>
          <a:prstGeom prst="rect">
            <a:avLst/>
          </a:prstGeom>
          <a:gradFill>
            <a:gsLst>
              <a:gs pos="41000">
                <a:schemeClr val="bg1"/>
              </a:gs>
              <a:gs pos="64999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0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V="1">
            <a:off x="0" y="6453336"/>
            <a:ext cx="9144000" cy="40466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3608" y="371703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014 logo(PNG).png"/>
          <p:cNvPicPr>
            <a:picLocks noChangeAspect="1"/>
          </p:cNvPicPr>
          <p:nvPr userDrawn="1"/>
        </p:nvPicPr>
        <p:blipFill>
          <a:blip r:embed="rId2" cstate="print"/>
          <a:srcRect b="15990"/>
          <a:stretch>
            <a:fillRect/>
          </a:stretch>
        </p:blipFill>
        <p:spPr>
          <a:xfrm>
            <a:off x="4185358" y="6521820"/>
            <a:ext cx="796218" cy="269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5502" y="654151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ⓒ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MNE 2021. All Rights Reserved.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1520" y="6550063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original.png"/>
          <p:cNvPicPr>
            <a:picLocks noChangeAspect="1"/>
          </p:cNvPicPr>
          <p:nvPr userDrawn="1"/>
        </p:nvPicPr>
        <p:blipFill>
          <a:blip r:embed="rId3" cstate="print"/>
          <a:srcRect r="18196"/>
          <a:stretch>
            <a:fillRect/>
          </a:stretch>
        </p:blipFill>
        <p:spPr>
          <a:xfrm>
            <a:off x="5418856" y="0"/>
            <a:ext cx="3725144" cy="2276872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004048" y="0"/>
            <a:ext cx="4139952" cy="2276872"/>
          </a:xfrm>
          <a:prstGeom prst="rect">
            <a:avLst/>
          </a:prstGeom>
          <a:gradFill>
            <a:gsLst>
              <a:gs pos="41000">
                <a:schemeClr val="bg1"/>
              </a:gs>
              <a:gs pos="64999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1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V="1">
            <a:off x="0" y="6453336"/>
            <a:ext cx="9144000" cy="40466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3608" y="371703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014 logo(PNG).png"/>
          <p:cNvPicPr>
            <a:picLocks noChangeAspect="1"/>
          </p:cNvPicPr>
          <p:nvPr userDrawn="1"/>
        </p:nvPicPr>
        <p:blipFill>
          <a:blip r:embed="rId2" cstate="print"/>
          <a:srcRect b="15990"/>
          <a:stretch>
            <a:fillRect/>
          </a:stretch>
        </p:blipFill>
        <p:spPr>
          <a:xfrm>
            <a:off x="4185358" y="6521820"/>
            <a:ext cx="796218" cy="269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5502" y="654151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ⓒ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MNE 2021. All Rights Reserved.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1520" y="6550063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original.png"/>
          <p:cNvPicPr>
            <a:picLocks noChangeAspect="1"/>
          </p:cNvPicPr>
          <p:nvPr userDrawn="1"/>
        </p:nvPicPr>
        <p:blipFill>
          <a:blip r:embed="rId3" cstate="print"/>
          <a:srcRect r="18196"/>
          <a:stretch>
            <a:fillRect/>
          </a:stretch>
        </p:blipFill>
        <p:spPr>
          <a:xfrm>
            <a:off x="5418856" y="0"/>
            <a:ext cx="3725144" cy="2276872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004048" y="0"/>
            <a:ext cx="4139952" cy="2276872"/>
          </a:xfrm>
          <a:prstGeom prst="rect">
            <a:avLst/>
          </a:prstGeom>
          <a:gradFill>
            <a:gsLst>
              <a:gs pos="41000">
                <a:schemeClr val="bg1"/>
              </a:gs>
              <a:gs pos="64999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56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 flipV="1">
            <a:off x="0" y="6453336"/>
            <a:ext cx="9144000" cy="40466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43608" y="3717032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014 logo(PNG).png"/>
          <p:cNvPicPr>
            <a:picLocks noChangeAspect="1"/>
          </p:cNvPicPr>
          <p:nvPr userDrawn="1"/>
        </p:nvPicPr>
        <p:blipFill>
          <a:blip r:embed="rId2" cstate="print"/>
          <a:srcRect b="15990"/>
          <a:stretch>
            <a:fillRect/>
          </a:stretch>
        </p:blipFill>
        <p:spPr>
          <a:xfrm>
            <a:off x="4185358" y="6521820"/>
            <a:ext cx="796218" cy="269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5502" y="654151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ⓒ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MNE 2021. All Rights Reserved.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1520" y="6550063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original.png"/>
          <p:cNvPicPr>
            <a:picLocks noChangeAspect="1"/>
          </p:cNvPicPr>
          <p:nvPr userDrawn="1"/>
        </p:nvPicPr>
        <p:blipFill>
          <a:blip r:embed="rId3" cstate="print"/>
          <a:srcRect r="18196"/>
          <a:stretch>
            <a:fillRect/>
          </a:stretch>
        </p:blipFill>
        <p:spPr>
          <a:xfrm>
            <a:off x="5418856" y="0"/>
            <a:ext cx="3725144" cy="2276872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004048" y="0"/>
            <a:ext cx="4139952" cy="2276872"/>
          </a:xfrm>
          <a:prstGeom prst="rect">
            <a:avLst/>
          </a:prstGeom>
          <a:gradFill>
            <a:gsLst>
              <a:gs pos="41000">
                <a:schemeClr val="bg1"/>
              </a:gs>
              <a:gs pos="64999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16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905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692150"/>
            <a:ext cx="8642350" cy="561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EED56D-9F16-4E47-9C70-999961BED10F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604998-4CFA-4043-BB42-D8BF2A7520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EA04EDA-C6C7-40EA-A0D2-C7FDD469FF23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6291317-5634-41BF-9980-72AC6081EB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905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244280" cy="561662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244280" cy="561662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ko-KR" altLang="en-US" sz="1600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A9B0D24-87E5-4F33-B376-A949EDA91F5B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033D508-B0C0-40D0-8556-046A0B38E6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90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1520" y="701006"/>
            <a:ext cx="424586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4245868" cy="496855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701006"/>
            <a:ext cx="42474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247455" cy="496855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237B16F-92C0-4DE6-9E77-843BAB58AF66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B04CBF6-C7A0-4AC5-B574-B4F823FB66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905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8734F12-ABFC-4E7E-98E4-C77A4C42D643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2F1B39A-D6BB-40EA-82CB-C3BE973B16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0ADEF50-433F-4EA0-971D-829DAE6CFDB9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64D3EAE-A4BA-4E7C-9639-DFA8A987F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476250"/>
            <a:ext cx="9144000" cy="2889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66139B0-53A0-467F-A956-1B1DB7C8F8F8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133B253-2FF3-4612-9EDB-B1AF942C882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476250"/>
            <a:ext cx="9144000" cy="2889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4937720"/>
            <a:ext cx="7127776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971600" y="260648"/>
            <a:ext cx="7127776" cy="4608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71600" y="5504458"/>
            <a:ext cx="71277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76D97AE-D1F0-43E8-9618-F141F2079FED}" type="datetimeFigureOut">
              <a:rPr lang="ko-KR" altLang="en-US"/>
              <a:pPr>
                <a:defRPr/>
              </a:pPr>
              <a:t>2022-07-15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FFE15FD-20BD-45EF-AC09-78EF436FE1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6"/>
          <p:cNvSpPr>
            <a:spLocks noChangeShapeType="1"/>
          </p:cNvSpPr>
          <p:nvPr userDrawn="1"/>
        </p:nvSpPr>
        <p:spPr bwMode="auto">
          <a:xfrm flipV="1">
            <a:off x="0" y="620713"/>
            <a:ext cx="9140825" cy="0"/>
          </a:xfrm>
          <a:prstGeom prst="line">
            <a:avLst/>
          </a:prstGeom>
          <a:noFill/>
          <a:ln w="57150">
            <a:solidFill>
              <a:srgbClr val="3399FF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2" name="그림 10" descr="그림1.pn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616585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 userDrawn="1"/>
        </p:nvSpPr>
        <p:spPr>
          <a:xfrm>
            <a:off x="3549650" y="6324600"/>
            <a:ext cx="2087563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1" r:id="rId1"/>
    <p:sldLayoutId id="2147486802" r:id="rId2"/>
    <p:sldLayoutId id="2147486803" r:id="rId3"/>
    <p:sldLayoutId id="2147486804" r:id="rId4"/>
    <p:sldLayoutId id="2147486805" r:id="rId5"/>
    <p:sldLayoutId id="2147486806" r:id="rId6"/>
    <p:sldLayoutId id="2147486807" r:id="rId7"/>
    <p:sldLayoutId id="2147486808" r:id="rId8"/>
    <p:sldLayoutId id="2147486809" r:id="rId9"/>
    <p:sldLayoutId id="2147486810" r:id="rId10"/>
    <p:sldLayoutId id="2147486811" r:id="rId11"/>
    <p:sldLayoutId id="2147486813" r:id="rId12"/>
    <p:sldLayoutId id="2147486814" r:id="rId13"/>
    <p:sldLayoutId id="2147486815" r:id="rId14"/>
    <p:sldLayoutId id="2147486816" r:id="rId15"/>
    <p:sldLayoutId id="2147486817" r:id="rId16"/>
    <p:sldLayoutId id="2147486818" r:id="rId17"/>
    <p:sldLayoutId id="2147486819" r:id="rId18"/>
    <p:sldLayoutId id="2147486820" r:id="rId19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바탕" pitchFamily="18" charset="-127"/>
          <a:ea typeface="바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바탕" pitchFamily="18" charset="-127"/>
          <a:ea typeface="바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바탕" pitchFamily="18" charset="-127"/>
          <a:ea typeface="바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바탕" pitchFamily="18" charset="-127"/>
          <a:ea typeface="바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014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967" y="6412720"/>
            <a:ext cx="952580" cy="38484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458" y="1556792"/>
            <a:ext cx="9136541" cy="3096344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555776" cy="155679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5576" y="1628800"/>
            <a:ext cx="83884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Technical Data Sheet</a:t>
            </a:r>
            <a:endParaRPr lang="en-US" altLang="ko-KR" sz="4400" b="1" dirty="0" smtClean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l</a:t>
            </a:r>
            <a:r>
              <a:rPr lang="en-US" altLang="ko-KR" sz="2400" b="1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NANOPURE</a:t>
            </a:r>
            <a:r>
              <a:rPr lang="en-US" altLang="ko-KR" sz="2400" b="1" baseline="300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2400" b="1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TDS</a:t>
            </a:r>
          </a:p>
          <a:p>
            <a:pPr>
              <a:lnSpc>
                <a:spcPct val="150000"/>
              </a:lnSpc>
            </a:pPr>
            <a:endParaRPr lang="en-US" altLang="ko-KR" sz="2400" b="1" dirty="0" smtClean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by R&amp;D Center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2020</a:t>
            </a:r>
            <a:endParaRPr lang="ko-KR" altLang="en-US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4653136"/>
            <a:ext cx="2555776" cy="2204864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39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Beige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300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38.9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34958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35435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875HT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228" y="1769770"/>
            <a:ext cx="4782337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875HT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반도체 고온 공정을 위해 특별히 개발되어진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875HT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고온에서의 불소 기반의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플라즈마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환경에 뛰어난 내성을 갖도록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특히 고온 공정에서 뛰어난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내화학성과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낮은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영구압축변형율을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지녀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씰링의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수명을 연장시킵니다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875HT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320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431" y="317509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03" y="4714884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193" y="3416392"/>
            <a:ext cx="420619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Excellent resistance to ‘dry’ gas process environments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weight loss in reactive plasmas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(low) compression set 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elastic recovery properties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5565" y="4956184"/>
            <a:ext cx="4100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Chamber 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Quartz window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2228" y="4970018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Other thermal applications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Other plasma applications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39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Black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20.9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300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34958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35435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HP9600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 Requiring Superior Mechanical Properties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0957" y="3310838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329" y="5287973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756" y="1769770"/>
            <a:ext cx="45231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HP9600</a:t>
            </a:r>
            <a:r>
              <a:rPr lang="ko-KR" altLang="en-US" sz="900" dirty="0" smtClean="0">
                <a:latin typeface="+mn-ea"/>
                <a:ea typeface="+mn-ea"/>
              </a:rPr>
              <a:t>은 반도체 공정을 위해 특별히 개발되어진 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HP9600</a:t>
            </a:r>
            <a:r>
              <a:rPr lang="ko-KR" altLang="en-US" sz="900" dirty="0" smtClean="0">
                <a:latin typeface="+mn-ea"/>
                <a:ea typeface="+mn-ea"/>
              </a:rPr>
              <a:t>은 특히 가혹한 플라즈마 환경 및 기계적 데미지에 의한 낮은 식각율로 파티클 발생으로 인한 문제를 최소화하기 위하여 설계되었습니다</a:t>
            </a:r>
            <a:r>
              <a:rPr lang="en-US" altLang="ko-KR" sz="9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또한 우수한 영구압축복원율과 뛰어난 기계적 특성으로 씰의 수명을 연장시켜 높은 공정수율을 제공하며</a:t>
            </a:r>
            <a:r>
              <a:rPr lang="en-US" altLang="ko-KR" sz="900" dirty="0" smtClean="0">
                <a:latin typeface="+mn-ea"/>
                <a:ea typeface="+mn-ea"/>
              </a:rPr>
              <a:t>, ‘Bonded gate valve seal’</a:t>
            </a:r>
            <a:r>
              <a:rPr lang="ko-KR" altLang="en-US" sz="900" dirty="0" smtClean="0">
                <a:latin typeface="+mn-ea"/>
                <a:ea typeface="+mn-ea"/>
              </a:rPr>
              <a:t>로 적합합니다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HP9600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300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719" y="3552138"/>
            <a:ext cx="420619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Outstanding plasma resistance in highly corrosive flurine environments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 with minimal seal degradation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surface resistance for minimal particulation and sealing integrity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High purity for minimal contamination risk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Minimal compression set at elevated temperatures ensures seal integrity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Extended equipment uptime with added reliability in dry applications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91" y="5529273"/>
            <a:ext cx="410051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n-ea"/>
                <a:ea typeface="+mn-ea"/>
              </a:rPr>
              <a:t>  </a:t>
            </a:r>
            <a:r>
              <a:rPr lang="en-US" altLang="ko-KR" sz="900" dirty="0" smtClean="0">
                <a:latin typeface="+mn-ea"/>
                <a:ea typeface="+mn-ea"/>
              </a:rPr>
              <a:t>Deposition (CVD, PECVD, HDPCVD, PEALD)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n-ea"/>
                <a:ea typeface="+mn-ea"/>
              </a:rPr>
              <a:t>  Plasma etch (fluorine species)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n-ea"/>
                <a:ea typeface="+mn-ea"/>
              </a:rPr>
              <a:t>  Bonded gate valves / slit valve door seals</a:t>
            </a:r>
            <a:endParaRPr lang="en-US" altLang="ko-KR" sz="9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</a:t>
                      </a:r>
                      <a:r>
                        <a:rPr lang="en-US" altLang="ko-KR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198.2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135274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140036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9080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8421" y="317509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793" y="478632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218" y="1769770"/>
            <a:ext cx="4678239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9080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반도체 공정을 위해 특별히 개발되어진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9080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뛰어난 내화학적 특성으로 다양하고 가혹한 화학물질에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견딜 수 있도록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뛰어난 기계적 특성으로 정적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동적 공정에 모두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적용이 가능하며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슬릿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밸브용으로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9080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183" y="3416392"/>
            <a:ext cx="420619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Excellent mechanical strength properties 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Withstands a variety of aggressive chemicals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weight loss in reactive plasmas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resistance to dry process chemistry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555" y="5027622"/>
            <a:ext cx="4100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Chamber 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Quartz window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40218" y="5025128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Bonded slit valve 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Bonded gate valves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135274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140036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9080A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8421" y="317509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793" y="478632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218" y="1769770"/>
            <a:ext cx="4678239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9080A</a:t>
            </a:r>
            <a:r>
              <a:rPr lang="ko-KR" altLang="en-US" sz="900" dirty="0" smtClean="0">
                <a:latin typeface="+mn-ea"/>
                <a:ea typeface="+mn-ea"/>
              </a:rPr>
              <a:t>는 반도체 공정을 위해 특별히 개발되어진 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9080A</a:t>
            </a:r>
            <a:r>
              <a:rPr lang="ko-KR" altLang="en-US" sz="900" dirty="0" smtClean="0">
                <a:latin typeface="+mn-ea"/>
                <a:ea typeface="+mn-ea"/>
              </a:rPr>
              <a:t>는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ko-KR" altLang="en-US" sz="900" dirty="0" smtClean="0">
                <a:latin typeface="+mn-ea"/>
                <a:ea typeface="+mn-ea"/>
              </a:rPr>
              <a:t>뛰어난 내화학적 특성으로 다양하고 가혹한 화학물질에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견딜 수 있도록 설계되었습니다</a:t>
            </a:r>
            <a:r>
              <a:rPr lang="en-US" altLang="ko-KR" sz="900" dirty="0" smtClean="0">
                <a:latin typeface="+mn-ea"/>
                <a:ea typeface="+mn-ea"/>
              </a:rPr>
              <a:t>. </a:t>
            </a:r>
            <a:r>
              <a:rPr lang="ko-KR" altLang="en-US" sz="900" dirty="0" smtClean="0">
                <a:latin typeface="+mn-ea"/>
                <a:ea typeface="+mn-ea"/>
              </a:rPr>
              <a:t>또한 뛰어난 기계적 특성으로 정적</a:t>
            </a:r>
            <a:r>
              <a:rPr lang="en-US" altLang="ko-KR" sz="900" dirty="0" smtClean="0">
                <a:latin typeface="+mn-ea"/>
                <a:ea typeface="+mn-ea"/>
              </a:rPr>
              <a:t>/</a:t>
            </a:r>
            <a:r>
              <a:rPr lang="ko-KR" altLang="en-US" sz="900" dirty="0" smtClean="0">
                <a:latin typeface="+mn-ea"/>
                <a:ea typeface="+mn-ea"/>
              </a:rPr>
              <a:t>동적 공정에 모두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적용이 가능하며</a:t>
            </a:r>
            <a:r>
              <a:rPr lang="en-US" altLang="ko-KR" sz="900" dirty="0" smtClean="0">
                <a:latin typeface="+mn-ea"/>
                <a:ea typeface="+mn-ea"/>
              </a:rPr>
              <a:t>, </a:t>
            </a:r>
            <a:r>
              <a:rPr lang="ko-KR" altLang="en-US" sz="900" dirty="0" err="1" smtClean="0">
                <a:latin typeface="+mn-ea"/>
                <a:ea typeface="+mn-ea"/>
              </a:rPr>
              <a:t>슬릿</a:t>
            </a:r>
            <a:r>
              <a:rPr lang="ko-KR" altLang="en-US" sz="900" dirty="0" smtClean="0">
                <a:latin typeface="+mn-ea"/>
                <a:ea typeface="+mn-ea"/>
              </a:rPr>
              <a:t> 밸브용으로 적합합니다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r>
              <a:rPr lang="ko-KR" altLang="en-US" sz="900" dirty="0" smtClean="0">
                <a:latin typeface="+mn-ea"/>
                <a:ea typeface="+mn-ea"/>
              </a:rPr>
              <a:t> 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9080A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280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183" y="3416392"/>
            <a:ext cx="420619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Excellent mechanical strength properties 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Withstands a variety of aggressive chemicals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weight loss in reactive plasmas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resistance to dry process chemistry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555" y="5027622"/>
            <a:ext cx="4100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Chamber 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Quartz window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40218" y="5025128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Bonded slit valve 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Bonded gate valves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38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17.7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11.4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32517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32994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4080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8421" y="317509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793" y="478632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218" y="1769770"/>
            <a:ext cx="4678239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반도체 공정을 위해 특별히 개발되어진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뛰어난 내화학적 특성으로 다양하고 가혹한 화학물질에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견딜 수 있도록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뛰어난 기계적 특성으로 정적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동적 공정에 모두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적용이 가능하며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슬릿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밸브용으로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183" y="3416392"/>
            <a:ext cx="420619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Excellent mechanical strength properties 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Withstands a variety of aggressive chemicals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weight loss in reactive plasmas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resistance to dry process chemistry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555" y="5027622"/>
            <a:ext cx="4100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Chamber 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Quartz window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38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15.8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32517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32994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4070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8421" y="317509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793" y="478632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218" y="1769770"/>
            <a:ext cx="4678239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4070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반도체 공정을 위해 특별히 개발되어진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4070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뛰어난 내화학적 특성으로 다양하고 가혹한 화학물질에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견딜 수 있도록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뛰어난 기계적 특성으로 정적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동적 공정에 모두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적용이 가능하며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슬릿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밸브용으로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4070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280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183" y="3416392"/>
            <a:ext cx="420619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Excellent mechanical strength properties 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Withstands a variety of aggressive chemicals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weight loss in reactive plasmas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resistance to dry process chemistry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555" y="5027622"/>
            <a:ext cx="4100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Chamber 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Quartz window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17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15.9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12542" marR="112542" marT="31652" marB="3165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121502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126264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4075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8421" y="317509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793" y="478632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218" y="1769770"/>
            <a:ext cx="4678239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4075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범용 그리고 저가형으로 개발되어진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FFKM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4075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뛰어난 내화학적 특성으로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Microwave etching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공정과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저밀도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CVD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플라즈마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공정에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우수한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CF</a:t>
            </a:r>
            <a:r>
              <a:rPr lang="en-US" altLang="ko-KR" sz="9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O</a:t>
            </a:r>
            <a:r>
              <a:rPr lang="en-US" altLang="ko-KR" sz="900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플라즈마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저항성을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갖는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..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 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4075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250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183" y="3416392"/>
            <a:ext cx="420619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Good plasma resistance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Good physical properties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Minimal contamination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performance as a universal product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586" y="5069671"/>
            <a:ext cx="3785089" cy="9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Lid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Gas inlet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7966" y="5067370"/>
            <a:ext cx="252581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Window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KF fitting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4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M202</a:t>
            </a:r>
            <a:r>
              <a:rPr lang="en-US" altLang="ko-KR" sz="20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1414" y="1762907"/>
            <a:ext cx="4735460" cy="126957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M202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범용으로 개발된 검정색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FFKM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M202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뛰어난 내화학적 특성을 지니고 있으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가혹한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Chemical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환경에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서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O-Ring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Seal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로써 탁월한 성능을 발휘합니다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높은 기계적 강도를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바탕으로 넓은 범위의 반도체 장비에서 사용 될 수 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M202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270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749" y="3188051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511" y="3429351"/>
            <a:ext cx="4100513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Withstands a variety of aggressive chemicals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Outstanding oil resistance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Outstanding solvent resistance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Excellent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mechanical strength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Good compression set resistance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749" y="5085218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511" y="5326518"/>
            <a:ext cx="205815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Gas inlet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Chamber lid seals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8678" y="5327535"/>
            <a:ext cx="23762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Slit valve 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Bonded gate valves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차트 18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288992" y="2936949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Black</a:t>
                      </a: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18.7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270</a:t>
                      </a: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5214153" y="5132570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9"/>
          <p:cNvSpPr>
            <a:spLocks noChangeArrowheads="1"/>
          </p:cNvSpPr>
          <p:nvPr/>
        </p:nvSpPr>
        <p:spPr bwMode="auto">
          <a:xfrm>
            <a:off x="6812765" y="5137332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</p:spTree>
    <p:extLst>
      <p:ext uri="{BB962C8B-B14F-4D97-AF65-F5344CB8AC3E}">
        <p14:creationId xmlns:p14="http://schemas.microsoft.com/office/powerpoint/2010/main" val="5335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M201</a:t>
            </a:r>
            <a:r>
              <a:rPr lang="en-US" altLang="ko-KR" sz="20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652" y="1762907"/>
            <a:ext cx="4735460" cy="126957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M201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범용으로 개발된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FFKM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M201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뛰어난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내화학적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특성을 지니고 있으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가혹한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Chemical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환경에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서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O-Ring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Seal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로써 탁월한 성능을 발휘합니다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높은 기계적 강도를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바탕으로 넓은 범위의 반도체 장비에서 사용 될 수 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M201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270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749" y="3188051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511" y="3429351"/>
            <a:ext cx="4100513" cy="14311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Withstands a variety of aggressive chemicals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Outstanding oil resistance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Outstanding solvent resistance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Excellent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mechanical strength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Good compression set resistance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749" y="5085218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511" y="5326518"/>
            <a:ext cx="205815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Gas inlet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Chamber lid seals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8678" y="5327535"/>
            <a:ext cx="23762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Slit valve 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Bonded gate valves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차트 18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288992" y="2936949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270</a:t>
                      </a: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5214153" y="5132570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9"/>
          <p:cNvSpPr>
            <a:spLocks noChangeArrowheads="1"/>
          </p:cNvSpPr>
          <p:nvPr/>
        </p:nvSpPr>
        <p:spPr bwMode="auto">
          <a:xfrm>
            <a:off x="6812765" y="5137332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</p:spTree>
    <p:extLst>
      <p:ext uri="{BB962C8B-B14F-4D97-AF65-F5344CB8AC3E}">
        <p14:creationId xmlns:p14="http://schemas.microsoft.com/office/powerpoint/2010/main" val="5335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</a:t>
            </a:r>
            <a:r>
              <a:rPr lang="en-US" altLang="ko-KR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UTC-4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 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2066" y="2740166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5273905" y="3040203"/>
          <a:ext cx="3618142" cy="223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Transparent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Brown</a:t>
                      </a:r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       </a:t>
                      </a:r>
                      <a:r>
                        <a:rPr lang="en-US" altLang="ko-KR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17.1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Continuous Service,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220</a:t>
                      </a: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273905" y="5278454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13" name="직사각형 39"/>
          <p:cNvSpPr>
            <a:spLocks noChangeArrowheads="1"/>
          </p:cNvSpPr>
          <p:nvPr/>
        </p:nvSpPr>
        <p:spPr bwMode="auto">
          <a:xfrm>
            <a:off x="6759134" y="5278184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128" y="1729955"/>
            <a:ext cx="4735460" cy="126957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UTC-4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High Purity </a:t>
            </a:r>
            <a:r>
              <a:rPr lang="en-US" altLang="ko-KR" sz="900" dirty="0" err="1" smtClean="0">
                <a:latin typeface="맑은 고딕" pitchFamily="50" charset="-127"/>
                <a:ea typeface="맑은 고딕" pitchFamily="50" charset="-127"/>
              </a:rPr>
              <a:t>Fluoroelastomer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(FKM)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UTC-4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충진제가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포함되지 않은 제품으로 반도체 공정에서 문제되는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파티클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발생을 최소화 하기 위하여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낮은 금속이온 함유 및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높은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열적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화학적 안정성으로 넓은 범위의 반도체 장비에서 사용 될 수 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UTC-4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220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845" y="3398925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607" y="3640225"/>
            <a:ext cx="410051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Withstands a variety of aggressive chemicals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Low total metal ion content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Good compression set resistance</a:t>
            </a:r>
            <a:endParaRPr lang="en-US" altLang="ko-KR" sz="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845" y="4867508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511" y="5137935"/>
            <a:ext cx="248858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Gas inlet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Other static and low stress applications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110" y="5676530"/>
            <a:ext cx="237626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Bonded gate / Slit valve door seals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080249100"/>
              </p:ext>
            </p:extLst>
          </p:nvPr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1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456" y="1769770"/>
            <a:ext cx="4719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HX-10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Ash/Strip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공정을 위한 투명한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HX-10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충전제없이 설계된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초순수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과불화탄성체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제품으로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공정오염에 대한 위험을 최소화하며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산소 및 불소 기반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플라즈마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환경에서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우수한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플라즈마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균열 저항성을 나타냅니다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뛰어난 기계적 강도 및 낮은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영구압축복원율을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가지고 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HX-10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275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425730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HX-10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Ash/Strip Application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9339" y="342900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4101" y="3670300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Exceptional plasma resistance in oxygen and fluorine environments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High purity, very low metallic ion content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compression set 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resistance to dry process chemistry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9711" y="504061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473" y="5281910"/>
            <a:ext cx="410051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Gas inlet / outlet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Endpoint windows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Other static and low stress / low sealing force application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Transparent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Amber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dirty="0" smtClean="0"/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dirty="0" smtClean="0"/>
                        <a:t>Hardness</a:t>
                      </a:r>
                      <a:r>
                        <a:rPr lang="en-US" altLang="ko-KR" sz="900" baseline="30000" dirty="0" smtClean="0"/>
                        <a:t>1)</a:t>
                      </a:r>
                      <a:r>
                        <a:rPr lang="en-US" altLang="ko-KR" sz="900" dirty="0" smtClean="0"/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Tensile Strength at Break</a:t>
                      </a:r>
                      <a:r>
                        <a:rPr lang="en-US" altLang="ko-KR" sz="900" baseline="30000" dirty="0" smtClean="0"/>
                        <a:t>2)</a:t>
                      </a:r>
                      <a:r>
                        <a:rPr lang="en-US" altLang="ko-KR" sz="900" dirty="0" smtClean="0"/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Elongation at Break</a:t>
                      </a:r>
                      <a:r>
                        <a:rPr lang="en-US" altLang="ko-KR" sz="900" baseline="30000" dirty="0" smtClean="0"/>
                        <a:t>3)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en-US" altLang="ko-KR" sz="900" baseline="0" dirty="0" smtClean="0"/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100% Modulus</a:t>
                      </a:r>
                      <a:r>
                        <a:rPr lang="en-US" altLang="ko-KR" sz="900" baseline="30000" dirty="0" smtClean="0"/>
                        <a:t>4)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en-US" altLang="ko-KR" sz="900" baseline="0" dirty="0" smtClean="0"/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Compression Set</a:t>
                      </a:r>
                      <a:r>
                        <a:rPr lang="en-US" altLang="ko-KR" sz="900" baseline="30000" dirty="0" smtClean="0"/>
                        <a:t>5)</a:t>
                      </a:r>
                      <a:r>
                        <a:rPr lang="en-US" altLang="ko-KR" sz="900" dirty="0" smtClean="0"/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135274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140036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1" descr="05"/>
          <p:cNvPicPr>
            <a:picLocks noChangeAspect="1" noChangeArrowheads="1"/>
          </p:cNvPicPr>
          <p:nvPr/>
        </p:nvPicPr>
        <p:blipFill>
          <a:blip r:embed="rId2" cstate="print"/>
          <a:srcRect t="19653" b="41245"/>
          <a:stretch>
            <a:fillRect/>
          </a:stretch>
        </p:blipFill>
        <p:spPr bwMode="auto">
          <a:xfrm>
            <a:off x="1" y="0"/>
            <a:ext cx="914399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144693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i="1" dirty="0">
                <a:solidFill>
                  <a:schemeClr val="tx1"/>
                </a:solidFill>
              </a:rPr>
              <a:t>NANOPURE </a:t>
            </a:r>
            <a:r>
              <a:rPr lang="en-US" altLang="ko-KR" sz="2000" b="1" baseline="30000" dirty="0">
                <a:solidFill>
                  <a:schemeClr val="tx1"/>
                </a:solidFill>
              </a:rPr>
              <a:t>®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UTC-3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146281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5288992" y="3331341"/>
          <a:ext cx="3618142" cy="239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Translucent Brown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High performance 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5214153" y="5721074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15406" name="직사각형 39"/>
          <p:cNvSpPr>
            <a:spLocks noChangeArrowheads="1"/>
          </p:cNvSpPr>
          <p:nvPr/>
        </p:nvSpPr>
        <p:spPr bwMode="auto">
          <a:xfrm>
            <a:off x="6812765" y="5725836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424112" y="32656"/>
            <a:ext cx="6719888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ko-KR" sz="1000" b="1" dirty="0" smtClean="0">
                <a:solidFill>
                  <a:schemeClr val="bg1"/>
                </a:solidFill>
              </a:rPr>
              <a:t>High performance elastomer </a:t>
            </a:r>
            <a:r>
              <a:rPr lang="en-US" altLang="ko-KR" sz="1000" b="1" i="1" dirty="0" smtClean="0">
                <a:solidFill>
                  <a:schemeClr val="bg1"/>
                </a:solidFill>
              </a:rPr>
              <a:t>NANOPURE </a:t>
            </a:r>
            <a:r>
              <a:rPr lang="en-US" altLang="ko-KR" sz="1000" b="1" baseline="30000" dirty="0" smtClean="0">
                <a:solidFill>
                  <a:schemeClr val="bg1"/>
                </a:solidFill>
              </a:rPr>
              <a:t>® </a:t>
            </a:r>
            <a:r>
              <a:rPr lang="en-US" altLang="ko-KR" sz="1000" b="1" dirty="0" smtClean="0">
                <a:solidFill>
                  <a:schemeClr val="bg1"/>
                </a:solidFill>
              </a:rPr>
              <a:t>Series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4925" t="16318" r="18807" b="24975"/>
          <a:stretch/>
        </p:blipFill>
        <p:spPr>
          <a:xfrm>
            <a:off x="5873569" y="1346633"/>
            <a:ext cx="2344064" cy="1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05056" y="3284984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818" y="3526284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High purity (Particle free)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plasma resistance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abrasion resistance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Low compression set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428" y="483797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190" y="5079272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CVD applications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Dry etch equipment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Plasma ashing equipment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Bonded gate valves / slit valve door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856" y="1769770"/>
            <a:ext cx="4497152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UTC-3</a:t>
            </a:r>
            <a:r>
              <a:rPr lang="ko-KR" altLang="en-US" sz="900" dirty="0" smtClean="0">
                <a:latin typeface="+mn-ea"/>
                <a:ea typeface="+mn-ea"/>
              </a:rPr>
              <a:t>는 반도체 공정용으로 특별히 개발되어진 초순수제품입니다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UTC-3</a:t>
            </a:r>
            <a:r>
              <a:rPr lang="ko-KR" altLang="en-US" sz="900" dirty="0" smtClean="0">
                <a:latin typeface="+mn-ea"/>
                <a:ea typeface="+mn-ea"/>
              </a:rPr>
              <a:t>는 특히 가혹한 플라즈마 환경에서 낮은 식각율로 파티클 발생으로 인한 문제를 최소화하기 위하여 설계되었습니다</a:t>
            </a:r>
            <a:r>
              <a:rPr lang="en-US" altLang="ko-KR" sz="900" dirty="0" smtClean="0">
                <a:latin typeface="+mn-ea"/>
                <a:ea typeface="+mn-ea"/>
              </a:rPr>
              <a:t>. CVD </a:t>
            </a:r>
            <a:r>
              <a:rPr lang="ko-KR" altLang="en-US" sz="900" dirty="0" smtClean="0">
                <a:latin typeface="+mn-ea"/>
                <a:ea typeface="+mn-ea"/>
              </a:rPr>
              <a:t>및 건식 플라즈마 </a:t>
            </a:r>
            <a:r>
              <a:rPr lang="en-US" altLang="ko-KR" sz="900" dirty="0" smtClean="0">
                <a:latin typeface="+mn-ea"/>
                <a:ea typeface="+mn-ea"/>
              </a:rPr>
              <a:t>Etch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장비용으로 적합합니다</a:t>
            </a:r>
            <a:r>
              <a:rPr lang="en-US" altLang="ko-KR" sz="9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UTC-3</a:t>
            </a:r>
            <a:r>
              <a:rPr lang="ko-KR" altLang="en-US" sz="900" dirty="0" smtClean="0">
                <a:latin typeface="+mn-ea"/>
                <a:ea typeface="+mn-ea"/>
              </a:rPr>
              <a:t> 는 최대 </a:t>
            </a:r>
            <a:r>
              <a:rPr lang="en-US" altLang="ko-KR" sz="900" dirty="0" smtClean="0">
                <a:latin typeface="+mn-ea"/>
                <a:ea typeface="+mn-ea"/>
              </a:rPr>
              <a:t>250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pic>
        <p:nvPicPr>
          <p:cNvPr id="25" name="그림 24" descr="2014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2836" y="6375979"/>
            <a:ext cx="1120551" cy="4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9023SP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A high fluorine </a:t>
            </a:r>
            <a:r>
              <a:rPr lang="en-US" altLang="ko-KR" sz="1000" b="1" dirty="0" err="1" smtClean="0">
                <a:solidFill>
                  <a:schemeClr val="tx1"/>
                </a:solidFill>
              </a:rPr>
              <a:t>fluoroelastomer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 with enhanced chemical resistance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9339" y="3847231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101" y="4088531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Outstanding chemical resistance to a wide range of media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Low compression set properties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High sealing efficiency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Cost effective high performance </a:t>
            </a:r>
            <a:r>
              <a:rPr lang="en-US" altLang="ko-KR" sz="9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fluoroelastomer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Light Gray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Tetrapolymer(HPE)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17.9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214153" y="5517232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13" name="직사각형 39"/>
          <p:cNvSpPr>
            <a:spLocks noChangeArrowheads="1"/>
          </p:cNvSpPr>
          <p:nvPr/>
        </p:nvSpPr>
        <p:spPr bwMode="auto">
          <a:xfrm>
            <a:off x="6812765" y="5521994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711" y="540065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473" y="5641950"/>
            <a:ext cx="20593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Slit Valve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Static &amp; Dynamic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604" y="1764578"/>
            <a:ext cx="459144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9023SP</a:t>
            </a:r>
            <a:r>
              <a:rPr lang="ko-KR" altLang="en-US" sz="900" dirty="0" smtClean="0">
                <a:latin typeface="+mn-ea"/>
                <a:ea typeface="+mn-ea"/>
              </a:rPr>
              <a:t>는 반도체 및 디스플레이 산업의 가혹한 공정에서 사용하기 위해 높은 불소함량의 고성능 소재로 개발되었습니다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+mn-ea"/>
              </a:rPr>
              <a:t>NANOPURE</a:t>
            </a:r>
            <a:r>
              <a:rPr lang="en-US" altLang="ko-KR" sz="900" baseline="30000" dirty="0">
                <a:latin typeface="+mn-ea"/>
              </a:rPr>
              <a:t>®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9023SP</a:t>
            </a:r>
            <a:r>
              <a:rPr lang="ko-KR" altLang="en-US" sz="900" dirty="0" smtClean="0">
                <a:latin typeface="+mn-ea"/>
              </a:rPr>
              <a:t>는 고반응성 가스 및 가혹한 플라즈마 환경에서 낮은 </a:t>
            </a:r>
            <a:r>
              <a:rPr lang="ko-KR" altLang="en-US" sz="900" dirty="0" err="1" smtClean="0">
                <a:latin typeface="+mn-ea"/>
              </a:rPr>
              <a:t>식각율로</a:t>
            </a:r>
            <a:endParaRPr lang="en-US" altLang="ko-KR" sz="9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err="1" smtClean="0">
                <a:latin typeface="+mn-ea"/>
              </a:rPr>
              <a:t>파티클</a:t>
            </a:r>
            <a:r>
              <a:rPr lang="ko-KR" altLang="en-US" sz="900" dirty="0" smtClean="0">
                <a:latin typeface="+mn-ea"/>
              </a:rPr>
              <a:t> 발생으로 인한 문제를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ko-KR" altLang="en-US" sz="900" dirty="0" smtClean="0">
                <a:latin typeface="+mn-ea"/>
              </a:rPr>
              <a:t>최소화하기 위하여 설계되었습니다</a:t>
            </a:r>
            <a:r>
              <a:rPr lang="en-US" altLang="ko-KR" sz="9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</a:rPr>
              <a:t>또한 우수한 영구압축복원율과 뛰어난 기계적 특성으로 </a:t>
            </a:r>
            <a:r>
              <a:rPr lang="ko-KR" altLang="en-US" sz="900" dirty="0" err="1" smtClean="0">
                <a:latin typeface="+mn-ea"/>
              </a:rPr>
              <a:t>씰의</a:t>
            </a:r>
            <a:r>
              <a:rPr lang="ko-KR" altLang="en-US" sz="900" dirty="0" smtClean="0">
                <a:latin typeface="+mn-ea"/>
              </a:rPr>
              <a:t> 수명을 연장시켜</a:t>
            </a:r>
            <a:endParaRPr lang="en-US" altLang="ko-KR" sz="9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</a:rPr>
              <a:t>높은 공정수율을 제공합니다</a:t>
            </a:r>
            <a:r>
              <a:rPr lang="en-US" altLang="ko-KR" sz="9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</a:rPr>
              <a:t>NANOPURE</a:t>
            </a:r>
            <a:r>
              <a:rPr lang="en-US" altLang="ko-KR" sz="900" baseline="30000" dirty="0" smtClean="0">
                <a:latin typeface="+mn-ea"/>
              </a:rPr>
              <a:t>®</a:t>
            </a:r>
            <a:r>
              <a:rPr lang="en-US" altLang="ko-KR" sz="900" dirty="0" smtClean="0">
                <a:latin typeface="+mn-ea"/>
              </a:rPr>
              <a:t> 9023SP</a:t>
            </a:r>
            <a:r>
              <a:rPr lang="ko-KR" altLang="en-US" sz="900" dirty="0" smtClean="0">
                <a:latin typeface="+mn-ea"/>
              </a:rPr>
              <a:t>이 제공하는 탁월한 순도</a:t>
            </a:r>
            <a:r>
              <a:rPr lang="en-US" altLang="ko-KR" sz="900" dirty="0" smtClean="0">
                <a:latin typeface="+mn-ea"/>
              </a:rPr>
              <a:t>, </a:t>
            </a:r>
            <a:r>
              <a:rPr lang="ko-KR" altLang="en-US" sz="900" dirty="0" err="1" smtClean="0">
                <a:latin typeface="+mn-ea"/>
              </a:rPr>
              <a:t>내플라즈마성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ko-KR" altLang="en-US" sz="900" dirty="0" smtClean="0">
                <a:latin typeface="+mn-ea"/>
              </a:rPr>
              <a:t>및 내화학성은</a:t>
            </a:r>
            <a:endParaRPr lang="en-US" altLang="ko-KR" sz="90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</a:rPr>
              <a:t>비용상의 이점을 제공하면서 최고의 성능을 지닙니다</a:t>
            </a:r>
            <a:r>
              <a:rPr lang="en-US" altLang="ko-KR" sz="900" dirty="0" smtClean="0">
                <a:latin typeface="+mn-ea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+mn-lt"/>
                <a:cs typeface="Tahoma" pitchFamily="34" charset="0"/>
              </a:rPr>
              <a:t>P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roduct Data Sheet</a:t>
            </a:r>
            <a:endParaRPr lang="en-US" altLang="ko-KR" sz="2800" b="1" dirty="0" smtClean="0">
              <a:latin typeface="+mn-lt"/>
              <a:ea typeface="맑은 고딕" pitchFamily="50" charset="-127"/>
            </a:endParaRPr>
          </a:p>
        </p:txBody>
      </p:sp>
      <p:pic>
        <p:nvPicPr>
          <p:cNvPr id="21" name="그림 20" descr="20170807_132153_resized.jpg"/>
          <p:cNvPicPr>
            <a:picLocks noChangeAspect="1"/>
          </p:cNvPicPr>
          <p:nvPr/>
        </p:nvPicPr>
        <p:blipFill>
          <a:blip r:embed="rId2" cstate="print">
            <a:lum bright="30000" contrast="10000"/>
          </a:blip>
          <a:srcRect l="18727" t="15495" r="15984" b="18566"/>
          <a:stretch>
            <a:fillRect/>
          </a:stretch>
        </p:blipFill>
        <p:spPr>
          <a:xfrm>
            <a:off x="5652120" y="419870"/>
            <a:ext cx="3491880" cy="21146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00697" y="5636309"/>
            <a:ext cx="20593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Check Valves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Pumps &amp; Valves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6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+mn-lt"/>
                <a:cs typeface="Tahoma" pitchFamily="34" charset="0"/>
              </a:rPr>
              <a:t>P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roduct Data Sheet</a:t>
            </a:r>
            <a:endParaRPr lang="en-US" altLang="ko-KR" sz="2800" b="1" dirty="0" smtClean="0">
              <a:latin typeface="+mn-lt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EAO75S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Minimal Contamination in Semiconductor / LCD Processes 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34313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Black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21.6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5214153" y="55090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21" name="직사각형 39"/>
          <p:cNvSpPr>
            <a:spLocks noChangeArrowheads="1"/>
          </p:cNvSpPr>
          <p:nvPr/>
        </p:nvSpPr>
        <p:spPr bwMode="auto">
          <a:xfrm>
            <a:off x="6812765" y="55138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701" y="1776079"/>
            <a:ext cx="4857193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EAO-75S</a:t>
            </a:r>
            <a:r>
              <a:rPr lang="ko-KR" altLang="en-US" sz="900" dirty="0" smtClean="0">
                <a:latin typeface="+mn-ea"/>
                <a:ea typeface="+mn-ea"/>
              </a:rPr>
              <a:t>는 기존 </a:t>
            </a:r>
            <a:r>
              <a:rPr lang="en-US" altLang="ko-KR" sz="900" dirty="0" smtClean="0">
                <a:latin typeface="+mn-ea"/>
                <a:ea typeface="+mn-ea"/>
              </a:rPr>
              <a:t>FKM</a:t>
            </a:r>
            <a:r>
              <a:rPr lang="ko-KR" altLang="en-US" sz="900" dirty="0" smtClean="0">
                <a:latin typeface="+mn-ea"/>
                <a:ea typeface="+mn-ea"/>
              </a:rPr>
              <a:t>의 내마모성과 내화학성을 대폭 향상시킨 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EAO-75S</a:t>
            </a:r>
            <a:r>
              <a:rPr lang="ko-KR" altLang="en-US" sz="900" dirty="0" smtClean="0">
                <a:latin typeface="+mn-ea"/>
                <a:ea typeface="+mn-ea"/>
              </a:rPr>
              <a:t>는 특히 뛰어난 내마모성으로 인해 기계적 데미지에 의한 문제를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최소화하여 씰의 수명을 연장시켜 높은 공정수율을 제공합니다</a:t>
            </a:r>
            <a:r>
              <a:rPr lang="en-US" altLang="ko-KR" sz="9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또한 우수한 영구압축복원율과 저플라즈마 환경에서의 우수한 저항성을 지닌 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EAO-75S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260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3146157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322" y="3387457"/>
            <a:ext cx="4100513" cy="14080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Excellent abrasion resistance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Minimal contamination due to seal degradation or metallic ion content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Extends in-use seal life between preventive maintenance cycles 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physical 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Low compression set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932" y="4936941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695" y="5178241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Endpoint windows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Valve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Windows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2280" y="5178241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Slit valve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Chamber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pic>
        <p:nvPicPr>
          <p:cNvPr id="40" name="그림 39" descr="YD7T0057.JPG"/>
          <p:cNvPicPr>
            <a:picLocks noChangeAspect="1"/>
          </p:cNvPicPr>
          <p:nvPr/>
        </p:nvPicPr>
        <p:blipFill>
          <a:blip r:embed="rId2" cstate="print"/>
          <a:srcRect l="16925" t="33463" r="21651" b="5114"/>
          <a:stretch>
            <a:fillRect/>
          </a:stretch>
        </p:blipFill>
        <p:spPr>
          <a:xfrm>
            <a:off x="6037209" y="1303496"/>
            <a:ext cx="2258668" cy="15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+mn-lt"/>
                <a:cs typeface="Tahoma" pitchFamily="34" charset="0"/>
              </a:rPr>
              <a:t>P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roduct Data Sheet</a:t>
            </a:r>
            <a:endParaRPr lang="en-US" altLang="ko-KR" sz="2800" b="1" dirty="0" smtClean="0">
              <a:latin typeface="+mn-lt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9020SP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Minimal Contamination in Semiconductor / LCD Processes 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34313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290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5214153" y="55090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21" name="직사각형 39"/>
          <p:cNvSpPr>
            <a:spLocks noChangeArrowheads="1"/>
          </p:cNvSpPr>
          <p:nvPr/>
        </p:nvSpPr>
        <p:spPr bwMode="auto">
          <a:xfrm>
            <a:off x="6812765" y="55138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6" y="1769770"/>
            <a:ext cx="4857193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9020SP</a:t>
            </a:r>
            <a:r>
              <a:rPr lang="ko-KR" altLang="en-US" sz="900" dirty="0" smtClean="0">
                <a:latin typeface="+mn-ea"/>
                <a:ea typeface="+mn-ea"/>
              </a:rPr>
              <a:t>는 기존 </a:t>
            </a:r>
            <a:r>
              <a:rPr lang="en-US" altLang="ko-KR" sz="900" dirty="0" smtClean="0">
                <a:latin typeface="+mn-ea"/>
                <a:ea typeface="+mn-ea"/>
              </a:rPr>
              <a:t>FKM</a:t>
            </a:r>
            <a:r>
              <a:rPr lang="ko-KR" altLang="en-US" sz="900" dirty="0" smtClean="0">
                <a:latin typeface="+mn-ea"/>
                <a:ea typeface="+mn-ea"/>
              </a:rPr>
              <a:t>의 내화학성을 대폭 향상시킨 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9020SP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우수한 내화학성을 제공하며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다양한 종류의 화학 물질에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잘 견딥니다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특히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연료계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및 약품 또는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steam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계에 탁월한 효능을 나타내는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원계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FKM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9020SP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260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323843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322" y="3479730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Minimal contamination due to seal degradation or metallic ion content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chemical resistance 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physical 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Low compression set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932" y="4792925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695" y="5034225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Endpoint windows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Valve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Windows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2280" y="5034225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Slit valve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Chamber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pic>
        <p:nvPicPr>
          <p:cNvPr id="40" name="Picture 131" descr="9080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2304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7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+mn-lt"/>
                <a:cs typeface="Tahoma" pitchFamily="34" charset="0"/>
              </a:rPr>
              <a:t>P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roduct Data Sheet</a:t>
            </a:r>
            <a:endParaRPr lang="en-US" altLang="ko-KR" sz="2800" b="1" dirty="0" smtClean="0">
              <a:latin typeface="+mn-lt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5021SP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/>
                </a:solidFill>
              </a:rPr>
              <a:t>Universal Compound for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Semiconductor / LCD Processes 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34313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Black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5214153" y="55090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21" name="직사각형 39"/>
          <p:cNvSpPr>
            <a:spLocks noChangeArrowheads="1"/>
          </p:cNvSpPr>
          <p:nvPr/>
        </p:nvSpPr>
        <p:spPr bwMode="auto">
          <a:xfrm>
            <a:off x="6812765" y="55138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701" y="1776079"/>
            <a:ext cx="4857193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en-US" altLang="ko-KR" sz="900" dirty="0" smtClean="0">
                <a:latin typeface="+mn-ea"/>
              </a:rPr>
              <a:t>5021SP</a:t>
            </a:r>
            <a:r>
              <a:rPr lang="ko-KR" altLang="en-US" sz="900" dirty="0" smtClean="0">
                <a:latin typeface="+mn-ea"/>
                <a:ea typeface="+mn-ea"/>
              </a:rPr>
              <a:t>는 </a:t>
            </a:r>
            <a:r>
              <a:rPr lang="ko-KR" altLang="en-US" sz="900" dirty="0" smtClean="0">
                <a:latin typeface="+mn-ea"/>
              </a:rPr>
              <a:t>검정 색상의 범용 </a:t>
            </a:r>
            <a:r>
              <a:rPr lang="en-US" altLang="ko-KR" sz="900" dirty="0" smtClean="0">
                <a:latin typeface="+mn-ea"/>
              </a:rPr>
              <a:t>FKM </a:t>
            </a:r>
            <a:r>
              <a:rPr lang="ko-KR" altLang="en-US" sz="900" dirty="0" smtClean="0">
                <a:latin typeface="+mn-ea"/>
              </a:rPr>
              <a:t>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en-US" altLang="ko-KR" sz="900" dirty="0" smtClean="0">
                <a:latin typeface="+mn-ea"/>
              </a:rPr>
              <a:t>5021SP</a:t>
            </a:r>
            <a:r>
              <a:rPr lang="ko-KR" altLang="en-US" sz="900" dirty="0" smtClean="0">
                <a:latin typeface="+mn-ea"/>
                <a:ea typeface="+mn-ea"/>
              </a:rPr>
              <a:t>는 특히 뛰어난 </a:t>
            </a:r>
            <a:r>
              <a:rPr lang="ko-KR" altLang="en-US" sz="900" dirty="0" smtClean="0">
                <a:latin typeface="+mn-ea"/>
              </a:rPr>
              <a:t>기계적 물성을 바탕으로 </a:t>
            </a:r>
            <a:r>
              <a:rPr lang="ko-KR" altLang="en-US" sz="900" dirty="0" err="1" smtClean="0">
                <a:latin typeface="+mn-ea"/>
                <a:ea typeface="+mn-ea"/>
              </a:rPr>
              <a:t>씰의</a:t>
            </a:r>
            <a:r>
              <a:rPr lang="ko-KR" altLang="en-US" sz="900" dirty="0" smtClean="0">
                <a:latin typeface="+mn-ea"/>
                <a:ea typeface="+mn-ea"/>
              </a:rPr>
              <a:t> 수명을 연장시켜 높은 공정수율을 제공합니다</a:t>
            </a:r>
            <a:r>
              <a:rPr lang="en-US" altLang="ko-KR" sz="9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또한 우수한 영구압축복원율과 저플라즈마 환경에서의 우수한 저항성을 지닌 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EAO-75S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260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3146157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2023" y="3408095"/>
            <a:ext cx="410051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>
                <a:solidFill>
                  <a:srgbClr val="000000"/>
                </a:solidFill>
                <a:latin typeface="맑은 고딕" pitchFamily="50" charset="-127"/>
              </a:rPr>
              <a:t>Excellent physical </a:t>
            </a: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</a:rPr>
              <a:t>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Extends in-use seal life between preventive maintenance cycles 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Low compression set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932" y="4936941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695" y="5178241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Endpoint windows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Valve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Windows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2280" y="5178241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Slit valve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Chamber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pic>
        <p:nvPicPr>
          <p:cNvPr id="22" name="Picture 24" descr="7575_오링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27" y="954548"/>
            <a:ext cx="3000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+mn-lt"/>
                <a:cs typeface="Tahoma" pitchFamily="34" charset="0"/>
              </a:rPr>
              <a:t>P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roduct Data Sheet</a:t>
            </a:r>
            <a:endParaRPr lang="en-US" altLang="ko-KR" sz="2800" b="1" dirty="0" smtClean="0">
              <a:latin typeface="+mn-lt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9026SP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Universal Compound for a </a:t>
            </a:r>
            <a:r>
              <a:rPr lang="en-US" altLang="ko-KR" sz="1000" b="1" dirty="0">
                <a:solidFill>
                  <a:schemeClr val="tx1"/>
                </a:solidFill>
              </a:rPr>
              <a:t>b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road chemical resistance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34313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Brown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290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5214153" y="55090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21" name="직사각형 39"/>
          <p:cNvSpPr>
            <a:spLocks noChangeArrowheads="1"/>
          </p:cNvSpPr>
          <p:nvPr/>
        </p:nvSpPr>
        <p:spPr bwMode="auto">
          <a:xfrm>
            <a:off x="6812765" y="55138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6" y="1769770"/>
            <a:ext cx="4857193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9026SP</a:t>
            </a:r>
            <a:r>
              <a:rPr lang="ko-KR" altLang="en-US" sz="900" dirty="0" smtClean="0">
                <a:latin typeface="+mn-ea"/>
                <a:ea typeface="+mn-ea"/>
              </a:rPr>
              <a:t>는 </a:t>
            </a:r>
            <a:r>
              <a:rPr lang="en-US" altLang="ko-KR" sz="900" dirty="0" smtClean="0">
                <a:latin typeface="+mn-ea"/>
              </a:rPr>
              <a:t>Brown </a:t>
            </a:r>
            <a:r>
              <a:rPr lang="ko-KR" altLang="en-US" sz="900" dirty="0" smtClean="0">
                <a:latin typeface="+mn-ea"/>
              </a:rPr>
              <a:t>색상의 범용 </a:t>
            </a:r>
            <a:r>
              <a:rPr lang="en-US" altLang="ko-KR" sz="900" dirty="0" smtClean="0">
                <a:latin typeface="+mn-ea"/>
              </a:rPr>
              <a:t>FKM </a:t>
            </a:r>
            <a:r>
              <a:rPr lang="ko-KR" altLang="en-US" sz="900" dirty="0" smtClean="0">
                <a:latin typeface="+mn-ea"/>
              </a:rPr>
              <a:t>제품입니다</a:t>
            </a:r>
            <a:r>
              <a:rPr lang="en-US" altLang="ko-KR" sz="900" dirty="0" smtClean="0">
                <a:latin typeface="+mn-ea"/>
              </a:rPr>
              <a:t>.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9026SP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우수한 내화학성을 제공하며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다양한 종류의 화학 물질에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잘 견딥니다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특히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연료계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및 약품 또는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steam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계에 탁월한 효능을 나타내는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FKM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9026SP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250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323843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322" y="3479730"/>
            <a:ext cx="410051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Broad chemical resistance with a wide range of solutions 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physical 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Low compression set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932" y="4792925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694" y="5034225"/>
            <a:ext cx="413720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Mechanical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Valve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Pump housings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7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+mn-lt"/>
                <a:cs typeface="Tahoma" pitchFamily="34" charset="0"/>
              </a:rPr>
              <a:t>P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roduct Data Sheet</a:t>
            </a:r>
            <a:endParaRPr lang="en-US" altLang="ko-KR" sz="2800" b="1" dirty="0" smtClean="0">
              <a:latin typeface="+mn-lt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7575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Minimal Contamination in Semiconductor / LCD Processes 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34313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Black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15.1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5214153" y="55090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26" name="직사각형 39"/>
          <p:cNvSpPr>
            <a:spLocks noChangeArrowheads="1"/>
          </p:cNvSpPr>
          <p:nvPr/>
        </p:nvSpPr>
        <p:spPr bwMode="auto">
          <a:xfrm>
            <a:off x="6812765" y="55138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560" y="3212976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322" y="3454276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Minimal contamination due to seal degradation or metallic ion content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Extends in-use seal life between preventive maintenance cycles 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physical 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Low compression set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932" y="4767471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695" y="5008771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Endpoint windows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Valve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Windows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2280" y="5008771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Slit valve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Chamber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pic>
        <p:nvPicPr>
          <p:cNvPr id="34" name="그림 33" descr="Black(0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908720"/>
            <a:ext cx="2520280" cy="184815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395536" y="1769770"/>
            <a:ext cx="4641169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7575</a:t>
            </a:r>
            <a:r>
              <a:rPr lang="ko-KR" altLang="en-US" sz="900" dirty="0" smtClean="0">
                <a:latin typeface="+mn-ea"/>
                <a:ea typeface="+mn-ea"/>
              </a:rPr>
              <a:t>는 </a:t>
            </a:r>
            <a:r>
              <a:rPr lang="ko-KR" altLang="en-US" sz="900" dirty="0" smtClean="0">
                <a:latin typeface="+mn-ea"/>
              </a:rPr>
              <a:t>검정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ko-KR" altLang="en-US" sz="900" dirty="0" smtClean="0">
                <a:latin typeface="+mn-ea"/>
                <a:ea typeface="+mn-ea"/>
              </a:rPr>
              <a:t>색상의 범용 </a:t>
            </a:r>
            <a:r>
              <a:rPr lang="en-US" altLang="ko-KR" sz="900" dirty="0" smtClean="0">
                <a:latin typeface="+mn-ea"/>
                <a:ea typeface="+mn-ea"/>
              </a:rPr>
              <a:t>FKM </a:t>
            </a:r>
            <a:r>
              <a:rPr lang="ko-KR" altLang="en-US" sz="900" dirty="0" smtClean="0">
                <a:latin typeface="+mn-ea"/>
                <a:ea typeface="+mn-ea"/>
              </a:rPr>
              <a:t>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7575</a:t>
            </a:r>
            <a:r>
              <a:rPr lang="ko-KR" altLang="en-US" sz="900" dirty="0" smtClean="0">
                <a:latin typeface="+mn-ea"/>
                <a:ea typeface="+mn-ea"/>
              </a:rPr>
              <a:t>는 우수한 내화학성을 제공하며</a:t>
            </a:r>
            <a:r>
              <a:rPr lang="en-US" altLang="ko-KR" sz="900" dirty="0" smtClean="0">
                <a:latin typeface="+mn-ea"/>
                <a:ea typeface="+mn-ea"/>
              </a:rPr>
              <a:t>,</a:t>
            </a:r>
            <a:r>
              <a:rPr lang="ko-KR" altLang="en-US" sz="900" dirty="0" smtClean="0">
                <a:latin typeface="+mn-ea"/>
                <a:ea typeface="+mn-ea"/>
              </a:rPr>
              <a:t> 다양한 종류의 화학 물질에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잘 견딥니다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또한 우수한 기계적 특성과 영구압축복원율로 정적</a:t>
            </a:r>
            <a:r>
              <a:rPr lang="en-US" altLang="ko-KR" sz="900" dirty="0" smtClean="0">
                <a:latin typeface="+mn-ea"/>
                <a:ea typeface="+mn-ea"/>
              </a:rPr>
              <a:t>/</a:t>
            </a:r>
            <a:r>
              <a:rPr lang="ko-KR" altLang="en-US" sz="900" dirty="0" smtClean="0">
                <a:latin typeface="+mn-ea"/>
                <a:ea typeface="+mn-ea"/>
              </a:rPr>
              <a:t>동적 공정에 모두 적합합니다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7575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220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14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1" descr="05"/>
          <p:cNvPicPr>
            <a:picLocks noChangeAspect="1" noChangeArrowheads="1"/>
          </p:cNvPicPr>
          <p:nvPr/>
        </p:nvPicPr>
        <p:blipFill>
          <a:blip r:embed="rId2" cstate="print"/>
          <a:srcRect t="19653" b="41245"/>
          <a:stretch>
            <a:fillRect/>
          </a:stretch>
        </p:blipFill>
        <p:spPr bwMode="auto">
          <a:xfrm>
            <a:off x="1" y="0"/>
            <a:ext cx="9143999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144693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i="1" dirty="0">
                <a:solidFill>
                  <a:schemeClr val="tx1"/>
                </a:solidFill>
              </a:rPr>
              <a:t>NANOPURE </a:t>
            </a:r>
            <a:r>
              <a:rPr lang="en-US" altLang="ko-KR" sz="2000" b="1" baseline="30000" dirty="0">
                <a:solidFill>
                  <a:schemeClr val="tx1"/>
                </a:solidFill>
              </a:rPr>
              <a:t>®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7870G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Versatile High Performance </a:t>
            </a:r>
            <a:r>
              <a:rPr lang="en-US" altLang="ko-KR" sz="1000" b="1" dirty="0" err="1" smtClean="0">
                <a:solidFill>
                  <a:schemeClr val="tx1"/>
                </a:solidFill>
              </a:rPr>
              <a:t>Fluoroelastomer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 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146281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Green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Continuous Service,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5214153" y="55090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15406" name="직사각형 39"/>
          <p:cNvSpPr>
            <a:spLocks noChangeArrowheads="1"/>
          </p:cNvSpPr>
          <p:nvPr/>
        </p:nvSpPr>
        <p:spPr bwMode="auto">
          <a:xfrm>
            <a:off x="6812765" y="55138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424112" y="32656"/>
            <a:ext cx="6719888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ko-KR" sz="1000" b="1" dirty="0" smtClean="0">
                <a:solidFill>
                  <a:schemeClr val="bg1"/>
                </a:solidFill>
              </a:rPr>
              <a:t>Fluoroelastomer </a:t>
            </a:r>
            <a:r>
              <a:rPr lang="en-US" altLang="ko-KR" sz="1000" b="1" i="1" dirty="0" smtClean="0">
                <a:solidFill>
                  <a:schemeClr val="bg1"/>
                </a:solidFill>
              </a:rPr>
              <a:t>NANOPURE </a:t>
            </a:r>
            <a:r>
              <a:rPr lang="en-US" altLang="ko-KR" sz="1000" b="1" baseline="30000" dirty="0" smtClean="0">
                <a:solidFill>
                  <a:schemeClr val="bg1"/>
                </a:solidFill>
              </a:rPr>
              <a:t>® </a:t>
            </a:r>
            <a:r>
              <a:rPr lang="en-US" altLang="ko-KR" sz="1000" b="1" dirty="0" smtClean="0">
                <a:solidFill>
                  <a:schemeClr val="bg1"/>
                </a:solidFill>
              </a:rPr>
              <a:t>Series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084550" y="928688"/>
            <a:ext cx="3071812" cy="10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150000"/>
              </a:lnSpc>
              <a:defRPr/>
            </a:pPr>
            <a:r>
              <a:rPr lang="en-US" altLang="ko-KR" sz="800" b="1" dirty="0">
                <a:solidFill>
                  <a:schemeClr val="tx1"/>
                </a:solidFill>
              </a:rPr>
              <a:t>Technical Information_ </a:t>
            </a:r>
            <a:r>
              <a:rPr lang="en-US" altLang="ko-KR" sz="800" b="1" dirty="0" smtClean="0">
                <a:solidFill>
                  <a:schemeClr val="tx1"/>
                </a:solidFill>
              </a:rPr>
              <a:t>December 2014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2014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2836" y="6375979"/>
            <a:ext cx="1120551" cy="452703"/>
          </a:xfrm>
          <a:prstGeom prst="rect">
            <a:avLst/>
          </a:prstGeom>
        </p:spPr>
      </p:pic>
      <p:pic>
        <p:nvPicPr>
          <p:cNvPr id="24" name="Picture 1" descr="F:\DCIM\100SSCAM\SDC12868.JPG"/>
          <p:cNvPicPr>
            <a:picLocks noChangeAspect="1" noChangeArrowheads="1"/>
          </p:cNvPicPr>
          <p:nvPr/>
        </p:nvPicPr>
        <p:blipFill>
          <a:blip r:embed="rId4" cstate="print">
            <a:lum bright="19000" contrast="22000"/>
          </a:blip>
          <a:srcRect l="10068" t="4856" r="8303" b="8195"/>
          <a:stretch>
            <a:fillRect/>
          </a:stretch>
        </p:blipFill>
        <p:spPr bwMode="auto">
          <a:xfrm>
            <a:off x="5881816" y="1260094"/>
            <a:ext cx="2651527" cy="16149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46855" y="1769770"/>
            <a:ext cx="4641169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7870G</a:t>
            </a:r>
            <a:r>
              <a:rPr lang="ko-KR" altLang="en-US" sz="900" dirty="0" smtClean="0">
                <a:latin typeface="+mn-ea"/>
                <a:ea typeface="+mn-ea"/>
              </a:rPr>
              <a:t>는 </a:t>
            </a:r>
            <a:r>
              <a:rPr lang="en-US" altLang="ko-KR" sz="900" dirty="0" smtClean="0">
                <a:latin typeface="+mn-ea"/>
                <a:ea typeface="+mn-ea"/>
              </a:rPr>
              <a:t>Green </a:t>
            </a:r>
            <a:r>
              <a:rPr lang="ko-KR" altLang="en-US" sz="900" dirty="0" smtClean="0">
                <a:latin typeface="+mn-ea"/>
                <a:ea typeface="+mn-ea"/>
              </a:rPr>
              <a:t>색상의 범용 </a:t>
            </a:r>
            <a:r>
              <a:rPr lang="en-US" altLang="ko-KR" sz="900" dirty="0" smtClean="0">
                <a:latin typeface="+mn-ea"/>
                <a:ea typeface="+mn-ea"/>
              </a:rPr>
              <a:t>FKM </a:t>
            </a:r>
            <a:r>
              <a:rPr lang="ko-KR" altLang="en-US" sz="900" dirty="0" smtClean="0">
                <a:latin typeface="+mn-ea"/>
                <a:ea typeface="+mn-ea"/>
              </a:rPr>
              <a:t>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7870G</a:t>
            </a:r>
            <a:r>
              <a:rPr lang="ko-KR" altLang="en-US" sz="900" dirty="0" smtClean="0">
                <a:latin typeface="+mn-ea"/>
                <a:ea typeface="+mn-ea"/>
              </a:rPr>
              <a:t>는 우수한 내화학성을 제공하며</a:t>
            </a:r>
            <a:r>
              <a:rPr lang="en-US" altLang="ko-KR" sz="900" dirty="0" smtClean="0">
                <a:latin typeface="+mn-ea"/>
                <a:ea typeface="+mn-ea"/>
              </a:rPr>
              <a:t>,</a:t>
            </a:r>
            <a:r>
              <a:rPr lang="ko-KR" altLang="en-US" sz="900" dirty="0" smtClean="0">
                <a:latin typeface="+mn-ea"/>
                <a:ea typeface="+mn-ea"/>
              </a:rPr>
              <a:t> 다양한 종류의 화학 물질에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잘 견딥니다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또한 우수한 기계적 특성과 영구압축복원율로 정적</a:t>
            </a:r>
            <a:r>
              <a:rPr lang="en-US" altLang="ko-KR" sz="900" dirty="0" smtClean="0">
                <a:latin typeface="+mn-ea"/>
                <a:ea typeface="+mn-ea"/>
              </a:rPr>
              <a:t>/</a:t>
            </a:r>
            <a:r>
              <a:rPr lang="ko-KR" altLang="en-US" sz="900" dirty="0" smtClean="0">
                <a:latin typeface="+mn-ea"/>
                <a:ea typeface="+mn-ea"/>
              </a:rPr>
              <a:t>동적 공정에 모두 적합합니다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i="1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7870G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220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5056" y="3386673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818" y="3627973"/>
            <a:ext cx="410051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Outstanding physical properties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Low out-gassing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Good chemical resistance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5428" y="4725144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191" y="4966444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Chamber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Window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Gaskets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5776" y="4966444"/>
            <a:ext cx="20455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Lid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KF fitting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 and union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54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FF000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FF0000"/>
                </a:solidFill>
              </a:rPr>
              <a:t>®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102FVMQ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Minimal Contamination in Semiconductor / LCD Processes 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34313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87153" y="3031304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Typical Physical Properties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288992" y="3331341"/>
          <a:ext cx="3618142" cy="21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Sky Blue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           FVMQ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22 hours @ 177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Service 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- 60 ~ 200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5214153" y="55090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/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/>
              <a:t>3) ASTM D412 (ISO 37</a:t>
            </a:r>
            <a:r>
              <a:rPr lang="en-US" altLang="ko-KR" sz="600" dirty="0" smtClean="0"/>
              <a:t>)</a:t>
            </a:r>
            <a:endParaRPr lang="en-US" altLang="ko-KR" sz="600" dirty="0"/>
          </a:p>
        </p:txBody>
      </p:sp>
      <p:sp>
        <p:nvSpPr>
          <p:cNvPr id="7" name="직사각형 39"/>
          <p:cNvSpPr>
            <a:spLocks noChangeArrowheads="1"/>
          </p:cNvSpPr>
          <p:nvPr/>
        </p:nvSpPr>
        <p:spPr bwMode="auto">
          <a:xfrm>
            <a:off x="6812765" y="55138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887" y="1769770"/>
            <a:ext cx="47851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®</a:t>
            </a:r>
            <a:r>
              <a:rPr lang="en-US" altLang="ko-KR" sz="900" dirty="0" smtClean="0">
                <a:latin typeface="+mn-ea"/>
                <a:ea typeface="+mn-ea"/>
              </a:rPr>
              <a:t> 102FVMQ</a:t>
            </a:r>
            <a:r>
              <a:rPr lang="ko-KR" altLang="en-US" sz="900" dirty="0" smtClean="0">
                <a:latin typeface="+mn-ea"/>
                <a:ea typeface="+mn-ea"/>
              </a:rPr>
              <a:t>는 불소실리콘고무 재질로</a:t>
            </a:r>
            <a:r>
              <a:rPr lang="en-US" altLang="ko-KR" sz="900" dirty="0" smtClean="0">
                <a:latin typeface="+mn-ea"/>
                <a:ea typeface="+mn-ea"/>
              </a:rPr>
              <a:t>, </a:t>
            </a:r>
            <a:r>
              <a:rPr lang="ko-KR" altLang="en-US" sz="900" dirty="0" smtClean="0">
                <a:latin typeface="+mn-ea"/>
                <a:ea typeface="+mn-ea"/>
              </a:rPr>
              <a:t>기존 실리콘 고무의 내화학성을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</a:rPr>
              <a:t>크게 개선시킨 제품입니다</a:t>
            </a:r>
            <a:r>
              <a:rPr lang="en-US" altLang="ko-KR" sz="900" dirty="0" smtClean="0">
                <a:latin typeface="+mn-ea"/>
              </a:rPr>
              <a:t>. </a:t>
            </a:r>
            <a:r>
              <a:rPr lang="ko-KR" altLang="en-US" sz="900" dirty="0" smtClean="0">
                <a:latin typeface="+mn-ea"/>
              </a:rPr>
              <a:t>특히</a:t>
            </a:r>
            <a:r>
              <a:rPr lang="en-US" altLang="ko-KR" sz="900" dirty="0" smtClean="0">
                <a:latin typeface="+mn-ea"/>
              </a:rPr>
              <a:t>, </a:t>
            </a:r>
            <a:r>
              <a:rPr lang="ko-KR" altLang="en-US" sz="900" dirty="0" smtClean="0">
                <a:latin typeface="+mn-ea"/>
              </a:rPr>
              <a:t>오존과 산소에 대한 탁월한 내성을 지니며</a:t>
            </a:r>
            <a:r>
              <a:rPr lang="en-US" altLang="ko-KR" sz="900" dirty="0" smtClean="0">
                <a:latin typeface="+mn-ea"/>
              </a:rPr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</a:rPr>
              <a:t>내후성과 </a:t>
            </a:r>
            <a:r>
              <a:rPr lang="ko-KR" altLang="en-US" sz="900" dirty="0" err="1" smtClean="0">
                <a:latin typeface="+mn-ea"/>
              </a:rPr>
              <a:t>비점착성이</a:t>
            </a:r>
            <a:r>
              <a:rPr lang="ko-KR" altLang="en-US" sz="900" dirty="0" smtClean="0">
                <a:latin typeface="+mn-ea"/>
              </a:rPr>
              <a:t> 뛰어납니다</a:t>
            </a:r>
            <a:r>
              <a:rPr lang="en-US" altLang="ko-KR" sz="900" dirty="0" smtClean="0">
                <a:latin typeface="+mn-ea"/>
              </a:rPr>
              <a:t>.</a:t>
            </a:r>
            <a:endParaRPr lang="en-US" altLang="ko-KR" sz="900" dirty="0" smtClean="0"/>
          </a:p>
          <a:p>
            <a:pPr>
              <a:lnSpc>
                <a:spcPct val="150000"/>
              </a:lnSpc>
              <a:defRPr/>
            </a:pPr>
            <a:endParaRPr lang="en-US" altLang="ko-KR" sz="300" dirty="0" smtClean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</a:rPr>
              <a:t>NANOPURE</a:t>
            </a:r>
            <a:r>
              <a:rPr lang="en-US" altLang="ko-KR" sz="900" baseline="30000" dirty="0" smtClean="0">
                <a:latin typeface="+mn-ea"/>
              </a:rPr>
              <a:t>®</a:t>
            </a:r>
            <a:r>
              <a:rPr lang="en-US" altLang="ko-KR" sz="900" dirty="0" smtClean="0">
                <a:latin typeface="+mn-ea"/>
              </a:rPr>
              <a:t> 102FVMQ</a:t>
            </a:r>
            <a:r>
              <a:rPr lang="ko-KR" altLang="en-US" sz="900" dirty="0" smtClean="0"/>
              <a:t>는 매우 넓은 사용 온도 범위와 높은 내화학성을 지니지만</a:t>
            </a:r>
            <a:r>
              <a:rPr lang="en-US" altLang="ko-KR" sz="900" dirty="0" smtClean="0"/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/>
              <a:t>낮은 인장강도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열악한 </a:t>
            </a:r>
            <a:r>
              <a:rPr lang="ko-KR" altLang="en-US" sz="900" dirty="0" err="1" smtClean="0"/>
              <a:t>인열강도</a:t>
            </a:r>
            <a:r>
              <a:rPr lang="ko-KR" altLang="en-US" sz="900" dirty="0" smtClean="0"/>
              <a:t> 및 내마모성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  높은 가스 투과성을 갖습니다</a:t>
            </a:r>
            <a:r>
              <a:rPr lang="en-US" altLang="ko-KR" sz="900" dirty="0" smtClean="0"/>
              <a:t>.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최대 사용온도는 </a:t>
            </a:r>
            <a:r>
              <a:rPr lang="en-US" altLang="ko-KR" sz="900" dirty="0" smtClean="0">
                <a:latin typeface="+mn-ea"/>
                <a:ea typeface="+mn-ea"/>
              </a:rPr>
              <a:t>200°C</a:t>
            </a:r>
            <a:r>
              <a:rPr lang="ko-KR" altLang="en-US" sz="900" dirty="0" smtClean="0">
                <a:latin typeface="+mn-ea"/>
                <a:ea typeface="+mn-ea"/>
              </a:rPr>
              <a:t>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ko-KR" altLang="en-US" sz="900" dirty="0" smtClean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088" y="3571573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850" y="3812873"/>
            <a:ext cx="410051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</a:t>
            </a:r>
            <a:r>
              <a:rPr lang="en-US" altLang="ko-KR" sz="900" dirty="0" smtClean="0"/>
              <a:t>Very wide service temperature range</a:t>
            </a:r>
            <a:endParaRPr lang="en-US" altLang="ko-KR" sz="9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ozone/oxygen resistance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physical properties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460" y="485390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223" y="5095200"/>
            <a:ext cx="204558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Windows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Lid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5095200"/>
            <a:ext cx="204558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Chamber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 </a:t>
            </a:r>
            <a:r>
              <a:rPr lang="en-US" altLang="ko-KR" sz="2800" b="1" dirty="0" err="1" smtClean="0">
                <a:latin typeface="+mn-lt"/>
                <a:cs typeface="Tahoma" pitchFamily="34" charset="0"/>
              </a:rPr>
              <a:t>F</a:t>
            </a:r>
            <a:r>
              <a:rPr lang="en-US" altLang="ko-KR" sz="2400" b="1" dirty="0" err="1" smtClean="0">
                <a:latin typeface="+mn-lt"/>
                <a:cs typeface="Tahoma" pitchFamily="34" charset="0"/>
              </a:rPr>
              <a:t>luorosilicone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 NANOPURE</a:t>
            </a:r>
            <a:r>
              <a:rPr lang="en-US" altLang="ko-KR" sz="2400" b="1" baseline="30000" dirty="0" smtClean="0">
                <a:latin typeface="+mn-lt"/>
                <a:cs typeface="Tahoma" pitchFamily="34" charset="0"/>
              </a:rPr>
              <a:t>®</a:t>
            </a:r>
            <a:r>
              <a:rPr lang="en-US" altLang="ko-KR" sz="2400" b="1" dirty="0" smtClean="0">
                <a:latin typeface="+mn-lt"/>
                <a:cs typeface="Tahoma" pitchFamily="34" charset="0"/>
              </a:rPr>
              <a:t> Series (FVMQ)</a:t>
            </a:r>
            <a:endParaRPr lang="en-US" altLang="ko-KR" sz="2800" b="1" dirty="0" smtClean="0">
              <a:latin typeface="+mn-lt"/>
              <a:ea typeface="맑은 고딕" pitchFamily="50" charset="-127"/>
            </a:endParaRPr>
          </a:p>
        </p:txBody>
      </p:sp>
      <p:pic>
        <p:nvPicPr>
          <p:cNvPr id="19" name="Picture 23" descr="103FVMQ_오링_2"/>
          <p:cNvPicPr>
            <a:picLocks noChangeAspect="1" noChangeArrowheads="1"/>
          </p:cNvPicPr>
          <p:nvPr/>
        </p:nvPicPr>
        <p:blipFill>
          <a:blip r:embed="rId2" cstate="print"/>
          <a:srcRect l="24618" t="23247" r="20555" b="19246"/>
          <a:stretch>
            <a:fillRect/>
          </a:stretch>
        </p:blipFill>
        <p:spPr bwMode="auto">
          <a:xfrm>
            <a:off x="5796136" y="1124744"/>
            <a:ext cx="2448272" cy="15880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4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456" y="1769770"/>
            <a:ext cx="44630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HX-9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반도체 고온공정용으로 특별히 개발되어진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특히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Oxidation, Diffusion furnace, LPCVD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등의 고온공정에서 매우 뛰어난 열적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안정성을 제공합니다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HX-9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낮은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outgassing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과 우수한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낮은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영구압축복원율을 지녔으며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높은 온도에서 뛰어난 기계적 강도로 고정부 및 구동부 모두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HX-9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327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425730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HX-9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Thermal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9339" y="3570777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4101" y="3812077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Outstanding thermal stability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(low) compression set properties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outgassing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seal force retention properties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9711" y="5182387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473" y="5423687"/>
            <a:ext cx="410051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Quartz tube / Plenum / Chamber / Center ring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81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Black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dirty="0" smtClean="0"/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dirty="0" smtClean="0"/>
                        <a:t>Hardness</a:t>
                      </a:r>
                      <a:r>
                        <a:rPr lang="en-US" altLang="ko-KR" sz="900" baseline="30000" dirty="0" smtClean="0"/>
                        <a:t>1)</a:t>
                      </a:r>
                      <a:r>
                        <a:rPr lang="en-US" altLang="ko-KR" sz="900" dirty="0" smtClean="0"/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78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Tensile Strength at Break</a:t>
                      </a:r>
                      <a:r>
                        <a:rPr lang="en-US" altLang="ko-KR" sz="900" baseline="30000" dirty="0" smtClean="0"/>
                        <a:t>2)</a:t>
                      </a:r>
                      <a:r>
                        <a:rPr lang="en-US" altLang="ko-KR" sz="900" dirty="0" smtClean="0"/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14.3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Elongation at Break</a:t>
                      </a:r>
                      <a:r>
                        <a:rPr lang="en-US" altLang="ko-KR" sz="900" baseline="30000" dirty="0" smtClean="0"/>
                        <a:t>3)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en-US" altLang="ko-KR" sz="900" baseline="0" dirty="0" smtClean="0"/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178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100% Modulus</a:t>
                      </a:r>
                      <a:r>
                        <a:rPr lang="en-US" altLang="ko-KR" sz="900" baseline="30000" dirty="0" smtClean="0"/>
                        <a:t>4)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en-US" altLang="ko-KR" sz="900" baseline="0" dirty="0" smtClean="0"/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7.2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Compression Set</a:t>
                      </a:r>
                      <a:r>
                        <a:rPr lang="en-US" altLang="ko-KR" sz="900" baseline="30000" dirty="0" smtClean="0"/>
                        <a:t>5)</a:t>
                      </a:r>
                      <a:r>
                        <a:rPr lang="en-US" altLang="ko-KR" sz="900" dirty="0" smtClean="0"/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   70 hours @ 300</a:t>
                      </a:r>
                      <a:r>
                        <a:rPr lang="ko-KR" altLang="en-US" sz="900" dirty="0" smtClean="0"/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18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   70 hours @ 325</a:t>
                      </a:r>
                      <a:r>
                        <a:rPr lang="ko-KR" altLang="en-US" sz="900" dirty="0" smtClean="0"/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32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76650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77127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HX-8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For Semiconductor CVD Applications</a:t>
            </a:r>
            <a:endParaRPr lang="en-US" altLang="ko-KR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288992" y="2936949"/>
          <a:ext cx="3618142" cy="281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Dark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Auburn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300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310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310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214153" y="576650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39"/>
          <p:cNvSpPr>
            <a:spLocks noChangeArrowheads="1"/>
          </p:cNvSpPr>
          <p:nvPr/>
        </p:nvSpPr>
        <p:spPr bwMode="auto">
          <a:xfrm>
            <a:off x="6812765" y="577127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604" y="1764578"/>
            <a:ext cx="47354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HX-8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반도체 및 디스플레이 산업의 가혹한 공정에서 사용하기 위해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고성능 소재로 개발된 순수한 과불화탄성체입니다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HX-8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플라즈마로 인한 높은 부식성 환경에서 낮은 식각율로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파티클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발생으로 인한 문제를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최소화하기 위하여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우수한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열적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특성과 물리적 강도를 제공하여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정적 및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동적공정에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모두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HX-8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310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사용가능합니다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515" y="359028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277" y="3831580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Low erosion rate and particle generation in oxygen and fluorine plasmas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Excellent thermal stability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Very low metals content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mechanical strength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887" y="520189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649" y="5443190"/>
            <a:ext cx="205815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Gas inlet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Chamber lid seals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5444207"/>
            <a:ext cx="23762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Slit valve 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Bonded gate valves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3455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60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Gray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300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325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550130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554892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HX-7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Outstanding Plasma Resistance for Corrosive Environments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2604" y="1764578"/>
            <a:ext cx="4591444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HX-7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반도체 및 디스플레이 산업의 가혹한 공정에서 사용하기 위해 고성능 소재로 개발된 회색의 과불화탄성체입니다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HX-7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플라즈마로 인한 높은 부식성 환경에서 낮은 식각율로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파티클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발생으로 인한 문제를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최소화하기 위하여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우수한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열적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특성과 영구압축복원율로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씰의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수명을 연장시켜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높은 공정수율을 제공합니다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HX-7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325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사용가능합니다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515" y="371703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277" y="3958332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Outstanding plasma resistance in highly corrosive environments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Excellent thermal stability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Excellent (low) compression set properties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seal force retention properties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887" y="532864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649" y="5569942"/>
            <a:ext cx="410051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Quartz tube / Plenum / Chamber / Center ring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Fittings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456" y="1769770"/>
            <a:ext cx="44630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반도체 고온공정용으로 특별히 개발되어진 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특히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Oxidation, Diffusion furnace, LPCVD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등의 고온공정에서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매우 뛰어난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열적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안정성을 제공합니다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낮은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outgassing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과 우수한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낮은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영구압축복원율을 지녔으며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높은 온도에서 뛰어난 기계적 강도로 고정부 및 구동부 모두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HX-5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325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425730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HX-5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Thermal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9339" y="3571876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4101" y="3813176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Outstanding thermal stability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(low) compression set properties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outgassing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seal force retention properties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9711" y="5183486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473" y="5424786"/>
            <a:ext cx="410051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Quartz tube / Plenum / Chamber / Center ring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Fittings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81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Black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dirty="0" smtClean="0"/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dirty="0" smtClean="0"/>
                        <a:t>Hardness</a:t>
                      </a:r>
                      <a:r>
                        <a:rPr lang="en-US" altLang="ko-KR" sz="900" baseline="30000" dirty="0" smtClean="0"/>
                        <a:t>1)</a:t>
                      </a:r>
                      <a:r>
                        <a:rPr lang="en-US" altLang="ko-KR" sz="900" dirty="0" smtClean="0"/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76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Tensile Strength at Break</a:t>
                      </a:r>
                      <a:r>
                        <a:rPr lang="en-US" altLang="ko-KR" sz="900" baseline="30000" dirty="0" smtClean="0"/>
                        <a:t>2)</a:t>
                      </a:r>
                      <a:r>
                        <a:rPr lang="en-US" altLang="ko-KR" sz="900" dirty="0" smtClean="0"/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16.2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Elongation at Break</a:t>
                      </a:r>
                      <a:r>
                        <a:rPr lang="en-US" altLang="ko-KR" sz="900" baseline="30000" dirty="0" smtClean="0"/>
                        <a:t>3)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en-US" altLang="ko-KR" sz="900" baseline="0" dirty="0" smtClean="0"/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205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100% Modulus</a:t>
                      </a:r>
                      <a:r>
                        <a:rPr lang="en-US" altLang="ko-KR" sz="900" baseline="30000" dirty="0" smtClean="0"/>
                        <a:t>4)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en-US" altLang="ko-KR" sz="900" baseline="0" dirty="0" smtClean="0"/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7.0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/>
                        <a:t>Compression Set</a:t>
                      </a:r>
                      <a:r>
                        <a:rPr lang="en-US" altLang="ko-KR" sz="900" baseline="30000" dirty="0" smtClean="0"/>
                        <a:t>5)</a:t>
                      </a:r>
                      <a:r>
                        <a:rPr lang="en-US" altLang="ko-KR" sz="900" dirty="0" smtClean="0"/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   70 hours @ 300</a:t>
                      </a:r>
                      <a:r>
                        <a:rPr lang="ko-KR" altLang="en-US" sz="900" dirty="0" smtClean="0"/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27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   70 hours @ 325</a:t>
                      </a:r>
                      <a:r>
                        <a:rPr lang="ko-KR" altLang="en-US" sz="900" dirty="0" smtClean="0"/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dirty="0" smtClean="0"/>
                        <a:t>43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76650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77127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M208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For Semiconductor CVD Applications</a:t>
            </a:r>
            <a:endParaRPr lang="en-US" altLang="ko-KR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288992" y="2936949"/>
          <a:ext cx="3618142" cy="281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Dark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Auburn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11.9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300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41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310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44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310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214153" y="576650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39"/>
          <p:cNvSpPr>
            <a:spLocks noChangeArrowheads="1"/>
          </p:cNvSpPr>
          <p:nvPr/>
        </p:nvSpPr>
        <p:spPr bwMode="auto">
          <a:xfrm>
            <a:off x="6812765" y="577127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604" y="1764578"/>
            <a:ext cx="47354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M208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반도체 및 디스플레이 산업의 가혹한 공정에서 사용하기 위해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고성능 소재로 개발된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초순수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과불화탄성체입니다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M208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플라즈마로 인한 높은 부식성 환경에서 낮은 식각율로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파티클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발생으로 인한 문제를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최소화하기 위하여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우수한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열적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특성과 물리적 강도를 제공하여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정적 및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동적공정에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모두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M208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은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310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사용가능합니다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515" y="359028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277" y="3831580"/>
            <a:ext cx="41005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Low erosion rate and particle generation in oxygen and fluorine plasmas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Excellent thermal stability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Very low metals content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mechanical strength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887" y="5201890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649" y="5443190"/>
            <a:ext cx="205815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Gas inlet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Chamber lid seals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5444207"/>
            <a:ext cx="23762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Slit valve door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Bonded gate valves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3455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39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Dark Auburn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300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38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34958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35435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XUP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372393" y="1634672"/>
            <a:ext cx="4319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168" y="3286124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Features &amp; Benefit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930" y="3527424"/>
            <a:ext cx="4100513" cy="14080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High purity (Particle free)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Eliminated exposure surface of seal meterial to plasma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Excellent thermal stability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Low metallic impurities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Excellent elastic recovery and low compression set properties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40" y="5076908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Suggested Applications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302" y="5318208"/>
            <a:ext cx="410051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All CVD applications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Dry etch equipment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5357826"/>
            <a:ext cx="410051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Plasma ashing equipment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Bonded gate valves / slit valve door seals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769770"/>
            <a:ext cx="4563937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XUP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반도체 공정용으로 특별히 개발되어진 초순수제품입니다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XUP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는 특히 가혹한 플라즈마 환경에서 낮은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식각율로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파티클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발생으로 인한 문제를 최소화하기 위하여 설계되었습니다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또한 우수한 영구압축복원율 및 기계적 특성으로 고정부 및 구동부 모두 적합합니다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NANOPURE</a:t>
            </a:r>
            <a:r>
              <a:rPr lang="en-US" altLang="ko-KR" sz="900" baseline="30000" dirty="0" smtClean="0">
                <a:latin typeface="맑은 고딕" pitchFamily="50" charset="-127"/>
                <a:ea typeface="맑은 고딕" pitchFamily="50" charset="-127"/>
              </a:rPr>
              <a:t>®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XUP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는 최대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300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℃에서 사용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3971" y="188640"/>
            <a:ext cx="86044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I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T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echnical Data Sheet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차트 20"/>
          <p:cNvGraphicFramePr/>
          <p:nvPr/>
        </p:nvGraphicFramePr>
        <p:xfrm>
          <a:off x="5286380" y="642918"/>
          <a:ext cx="364333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2066" y="319368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Performance Rating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278142" y="571480"/>
            <a:ext cx="36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286644" y="604432"/>
            <a:ext cx="17145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* 1(Excellent) ~ 5(Bad)</a:t>
            </a:r>
            <a:endParaRPr lang="ko-KR" altLang="en-US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8542" y="2636912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맑은 고딕" pitchFamily="50" charset="-127"/>
                <a:ea typeface="맑은 고딕" pitchFamily="50" charset="-127"/>
              </a:rPr>
              <a:t>Typical Physical Properties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288992" y="2936949"/>
          <a:ext cx="3618142" cy="260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Color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White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43">
                <a:tc gridSpan="2">
                  <a:txBody>
                    <a:bodyPr/>
                    <a:lstStyle/>
                    <a:p>
                      <a:pPr algn="dist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Polymer Type                             Perfluoroelastomer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Hardness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Shore 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76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Tensile Strength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Elongation at Break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100% Modulus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MPa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Compression Set</a:t>
                      </a:r>
                      <a:r>
                        <a:rPr lang="en-US" altLang="ko-KR" sz="900" b="0" baseline="300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5)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204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250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70 hours @ 300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49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88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Maximum Application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Temperature,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9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5214153" y="5555968"/>
            <a:ext cx="2643187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1) ASTM D1415 (ISO 48)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2) ASTM D412 (ISO 37)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3) ASTM D412 (ISO 37</a:t>
            </a:r>
            <a:r>
              <a:rPr lang="en-US" altLang="ko-KR" sz="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39"/>
          <p:cNvSpPr>
            <a:spLocks noChangeArrowheads="1"/>
          </p:cNvSpPr>
          <p:nvPr/>
        </p:nvSpPr>
        <p:spPr bwMode="auto">
          <a:xfrm>
            <a:off x="6812765" y="5560730"/>
            <a:ext cx="233123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4) ASTM D412 (ISO 37)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600" dirty="0">
                <a:latin typeface="맑은 고딕" pitchFamily="50" charset="-127"/>
                <a:ea typeface="맑은 고딕" pitchFamily="50" charset="-127"/>
              </a:rPr>
              <a:t>5) ASTM D395 Method B ; (ISO 815)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805" y="1101272"/>
            <a:ext cx="6721475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>
                <a:solidFill>
                  <a:srgbClr val="0070C0"/>
                </a:solidFill>
              </a:rPr>
              <a:t>NANOPURE</a:t>
            </a:r>
            <a:r>
              <a:rPr lang="en-US" altLang="ko-KR" sz="2000" b="1" baseline="30000" dirty="0" smtClean="0">
                <a:solidFill>
                  <a:srgbClr val="0070C0"/>
                </a:solidFill>
              </a:rPr>
              <a:t>®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I800W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b="1" dirty="0" smtClean="0">
                <a:solidFill>
                  <a:schemeClr val="tx1"/>
                </a:solidFill>
              </a:rPr>
              <a:t>For Semiconductor Processes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078" y="3175092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latin typeface="+mn-ea"/>
                <a:ea typeface="+mn-ea"/>
              </a:rPr>
              <a:t>Features &amp; Benefit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450" y="5038375"/>
            <a:ext cx="42243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Suggested Applications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875" y="1769770"/>
            <a:ext cx="4678239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I800W</a:t>
            </a:r>
            <a:r>
              <a:rPr lang="ko-KR" altLang="en-US" sz="900" dirty="0" smtClean="0">
                <a:latin typeface="+mn-ea"/>
                <a:ea typeface="+mn-ea"/>
              </a:rPr>
              <a:t>는 반도체 공정을 위해 특별히 개발되어진 제품입니다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I800W</a:t>
            </a:r>
            <a:r>
              <a:rPr lang="ko-KR" altLang="en-US" sz="900" dirty="0" smtClean="0">
                <a:latin typeface="+mn-ea"/>
                <a:ea typeface="+mn-ea"/>
              </a:rPr>
              <a:t>는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ko-KR" altLang="en-US" sz="900" dirty="0" smtClean="0">
                <a:latin typeface="+mn-ea"/>
                <a:ea typeface="+mn-ea"/>
              </a:rPr>
              <a:t>고온에서의 </a:t>
            </a:r>
            <a:r>
              <a:rPr lang="en-US" altLang="ko-KR" sz="900" dirty="0" smtClean="0">
                <a:latin typeface="+mn-ea"/>
                <a:ea typeface="+mn-ea"/>
              </a:rPr>
              <a:t>NF</a:t>
            </a:r>
            <a:r>
              <a:rPr lang="en-US" altLang="ko-KR" sz="900" baseline="-25000" dirty="0" smtClean="0">
                <a:latin typeface="+mn-ea"/>
                <a:ea typeface="+mn-ea"/>
              </a:rPr>
              <a:t>3</a:t>
            </a:r>
            <a:r>
              <a:rPr lang="en-US" altLang="ko-KR" sz="900" dirty="0" smtClean="0">
                <a:latin typeface="+mn-ea"/>
                <a:ea typeface="+mn-ea"/>
              </a:rPr>
              <a:t> </a:t>
            </a:r>
            <a:r>
              <a:rPr lang="ko-KR" altLang="en-US" sz="900" dirty="0" smtClean="0">
                <a:latin typeface="+mn-ea"/>
                <a:ea typeface="+mn-ea"/>
              </a:rPr>
              <a:t>플라즈마에 의한 최소한의 입자생성을 위해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설계되었습니다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r>
              <a:rPr lang="ko-KR" altLang="en-US" sz="900" dirty="0" smtClean="0">
                <a:latin typeface="+mn-ea"/>
                <a:ea typeface="+mn-ea"/>
              </a:rPr>
              <a:t> 특히 불소 및 산소계 플라즈마 환경에서 낮은 </a:t>
            </a:r>
            <a:r>
              <a:rPr lang="ko-KR" altLang="en-US" sz="900" dirty="0" err="1" smtClean="0">
                <a:latin typeface="+mn-ea"/>
                <a:ea typeface="+mn-ea"/>
              </a:rPr>
              <a:t>식각률과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900" dirty="0" smtClean="0">
                <a:latin typeface="+mn-ea"/>
                <a:ea typeface="+mn-ea"/>
              </a:rPr>
              <a:t>우수한 기계적 강도를 가지고 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r>
              <a:rPr lang="ko-KR" altLang="en-US" sz="900" dirty="0" smtClean="0">
                <a:latin typeface="+mn-ea"/>
                <a:ea typeface="+mn-ea"/>
              </a:rPr>
              <a:t> </a:t>
            </a:r>
            <a:endParaRPr lang="en-US" altLang="ko-KR" sz="9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smtClean="0">
                <a:latin typeface="+mn-ea"/>
                <a:ea typeface="+mn-ea"/>
              </a:rPr>
              <a:t>NANOPURE</a:t>
            </a:r>
            <a:r>
              <a:rPr lang="en-US" altLang="ko-KR" sz="900" baseline="30000" dirty="0" smtClean="0">
                <a:latin typeface="+mn-ea"/>
                <a:ea typeface="+mn-ea"/>
              </a:rPr>
              <a:t> ®</a:t>
            </a:r>
            <a:r>
              <a:rPr lang="en-US" altLang="ko-KR" sz="900" dirty="0" smtClean="0">
                <a:latin typeface="+mn-ea"/>
                <a:ea typeface="+mn-ea"/>
              </a:rPr>
              <a:t> I800W</a:t>
            </a:r>
            <a:r>
              <a:rPr lang="ko-KR" altLang="en-US" sz="900" dirty="0" smtClean="0">
                <a:latin typeface="+mn-ea"/>
                <a:ea typeface="+mn-ea"/>
              </a:rPr>
              <a:t>는 최대 </a:t>
            </a:r>
            <a:r>
              <a:rPr lang="en-US" altLang="ko-KR" sz="900" dirty="0" smtClean="0">
                <a:latin typeface="+mn-ea"/>
                <a:ea typeface="+mn-ea"/>
              </a:rPr>
              <a:t>320</a:t>
            </a:r>
            <a:r>
              <a:rPr lang="ko-KR" altLang="en-US" sz="900" dirty="0" smtClean="0">
                <a:latin typeface="+mn-ea"/>
                <a:ea typeface="+mn-ea"/>
              </a:rPr>
              <a:t>℃에서 사용 가능합니다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840" y="3416392"/>
            <a:ext cx="4206198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Excellent mechanical strength properties 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resistance to ‘dry’ gas process environments</a:t>
            </a:r>
            <a:endParaRPr lang="en-US" altLang="ko-KR" sz="9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00" dirty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Very low weight loss in reactive plasmas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Excellent (low) compression set properties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Excellent elastic recovery properties</a:t>
            </a:r>
            <a:endParaRPr lang="en-US" altLang="ko-KR" sz="900" dirty="0">
              <a:latin typeface="+mj-lt"/>
              <a:ea typeface="굴림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212" y="5279675"/>
            <a:ext cx="4100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latin typeface="+mj-lt"/>
                <a:ea typeface="굴림" charset="-127"/>
              </a:rPr>
              <a:t>  </a:t>
            </a:r>
            <a:r>
              <a:rPr lang="en-US" altLang="ko-KR" sz="900" dirty="0" smtClean="0">
                <a:latin typeface="+mj-lt"/>
                <a:ea typeface="굴림" charset="-127"/>
              </a:rPr>
              <a:t>Chamber lid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Gas inlet seals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900" dirty="0" smtClean="0">
                <a:latin typeface="+mj-lt"/>
                <a:ea typeface="굴림" charset="-127"/>
              </a:rPr>
              <a:t>  Quartz window seals</a:t>
            </a:r>
          </a:p>
          <a:p>
            <a:pPr>
              <a:lnSpc>
                <a:spcPct val="150000"/>
              </a:lnSpc>
              <a:defRPr/>
            </a:pPr>
            <a:endParaRPr lang="en-US" altLang="ko-KR" sz="300" dirty="0" smtClean="0">
              <a:latin typeface="+mj-lt"/>
              <a:ea typeface="굴림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420563" y="1634672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&amp;E ERP SYSTEM 추진 방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M&amp;E ERP SYSTEM 추진 방안</Template>
  <TotalTime>10527</TotalTime>
  <Words>5956</Words>
  <Application>Microsoft Office PowerPoint</Application>
  <PresentationFormat>화면 슬라이드 쇼(4:3)</PresentationFormat>
  <Paragraphs>1425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굴림</vt:lpstr>
      <vt:lpstr>맑은 고딕</vt:lpstr>
      <vt:lpstr>바탕</vt:lpstr>
      <vt:lpstr>Arial</vt:lpstr>
      <vt:lpstr>Tahoma</vt:lpstr>
      <vt:lpstr>M&amp;E ERP SYSTEM 추진 방안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박영락</dc:creator>
  <cp:lastModifiedBy>박 영락</cp:lastModifiedBy>
  <cp:revision>954</cp:revision>
  <cp:lastPrinted>2011-11-08T05:15:23Z</cp:lastPrinted>
  <dcterms:created xsi:type="dcterms:W3CDTF">2011-06-20T05:45:17Z</dcterms:created>
  <dcterms:modified xsi:type="dcterms:W3CDTF">2022-07-14T23:08:40Z</dcterms:modified>
</cp:coreProperties>
</file>